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Inter Light"/>
      <p:regular r:id="rId31"/>
      <p:bold r:id="rId32"/>
    </p:embeddedFont>
    <p:embeddedFont>
      <p:font typeface="Inter"/>
      <p:regular r:id="rId33"/>
      <p:bold r:id="rId34"/>
    </p:embeddedFont>
    <p:embeddedFont>
      <p:font typeface="Lato Light"/>
      <p:regular r:id="rId35"/>
      <p:bold r:id="rId36"/>
      <p:italic r:id="rId37"/>
      <p:boldItalic r:id="rId38"/>
    </p:embeddedFont>
    <p:embeddedFont>
      <p:font typeface="Montserrat Light"/>
      <p:regular r:id="rId39"/>
      <p:bold r:id="rId40"/>
      <p:italic r:id="rId41"/>
      <p:boldItalic r:id="rId42"/>
    </p:embeddedFont>
    <p:embeddedFont>
      <p:font typeface="Roboto Light"/>
      <p:regular r:id="rId43"/>
      <p:bold r:id="rId44"/>
      <p:italic r:id="rId45"/>
      <p:boldItalic r:id="rId46"/>
    </p:embeddedFont>
    <p:embeddedFont>
      <p:font typeface="Inter ExtraLight"/>
      <p:regular r:id="rId47"/>
      <p:bold r:id="rId48"/>
    </p:embeddedFont>
    <p:embeddedFont>
      <p:font typeface="DM Serif Display"/>
      <p:regular r:id="rId49"/>
      <p: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Light-bold.fntdata"/><Relationship Id="rId42" Type="http://schemas.openxmlformats.org/officeDocument/2006/relationships/font" Target="fonts/MontserratLight-boldItalic.fntdata"/><Relationship Id="rId41" Type="http://schemas.openxmlformats.org/officeDocument/2006/relationships/font" Target="fonts/MontserratLight-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InterExtraLight-bold.fntdata"/><Relationship Id="rId47" Type="http://schemas.openxmlformats.org/officeDocument/2006/relationships/font" Target="fonts/InterExtraLight-regular.fntdata"/><Relationship Id="rId49" Type="http://schemas.openxmlformats.org/officeDocument/2006/relationships/font" Target="fonts/DMSerifDisplay-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Light-regular.fntdata"/><Relationship Id="rId30" Type="http://schemas.openxmlformats.org/officeDocument/2006/relationships/slide" Target="slides/slide26.xml"/><Relationship Id="rId33" Type="http://schemas.openxmlformats.org/officeDocument/2006/relationships/font" Target="fonts/Inter-regular.fntdata"/><Relationship Id="rId32" Type="http://schemas.openxmlformats.org/officeDocument/2006/relationships/font" Target="fonts/InterLight-bold.fntdata"/><Relationship Id="rId35" Type="http://schemas.openxmlformats.org/officeDocument/2006/relationships/font" Target="fonts/LatoLight-regular.fntdata"/><Relationship Id="rId34" Type="http://schemas.openxmlformats.org/officeDocument/2006/relationships/font" Target="fonts/Inter-bold.fntdata"/><Relationship Id="rId37" Type="http://schemas.openxmlformats.org/officeDocument/2006/relationships/font" Target="fonts/LatoLight-italic.fntdata"/><Relationship Id="rId36" Type="http://schemas.openxmlformats.org/officeDocument/2006/relationships/font" Target="fonts/LatoLight-bold.fntdata"/><Relationship Id="rId39" Type="http://schemas.openxmlformats.org/officeDocument/2006/relationships/font" Target="fonts/MontserratLight-regular.fntdata"/><Relationship Id="rId38" Type="http://schemas.openxmlformats.org/officeDocument/2006/relationships/font" Target="fonts/LatoLight-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DMSerifDisplay-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4421b4fe0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4421b4fe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95b9aee2f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95b9aee2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595b9aee2f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595b9aee2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595b9aee2f_0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595b9aee2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595b9aee2f_0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595b9aee2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95b9aee2f_0_2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595b9aee2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595b9aee2f_0_2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595b9aee2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595b9aee2f_0_2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595b9aee2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95b9aee2f_0_2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595b9aee2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595b9aee2f_0_2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595b9aee2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95b9aee2f_0_2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595b9aee2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816a5ffb5c_0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16a5ffb5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595b9aee2f_0_3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595b9aee2f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595b9aee2f_0_4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595b9aee2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595b9aee2f_0_4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595b9aee2f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595b9aee2f_0_4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595b9aee2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595b9aee2f_0_4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595b9aee2f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82515e3c9f_0_1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82515e3c9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a01ab1b37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a01ab1b3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595df5f22c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595df5f22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595b9aee2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595b9a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95b9aee2f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595b9aee2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595b9aee2f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595b9aee2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595b9aee2f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595b9aee2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95b9aee2f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595b9aee2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txBox="1"/>
          <p:nvPr>
            <p:ph type="ctrTitle"/>
          </p:nvPr>
        </p:nvSpPr>
        <p:spPr>
          <a:xfrm>
            <a:off x="1188725" y="2380200"/>
            <a:ext cx="6766500" cy="16857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ccent">
  <p:cSld name="BLANK_3">
    <p:bg>
      <p:bgPr>
        <a:gradFill>
          <a:gsLst>
            <a:gs pos="0">
              <a:schemeClr val="accent5"/>
            </a:gs>
            <a:gs pos="50000">
              <a:schemeClr val="accent5"/>
            </a:gs>
            <a:gs pos="100000">
              <a:schemeClr val="accent6"/>
            </a:gs>
          </a:gsLst>
          <a:lin ang="1680027" scaled="0"/>
        </a:gradFill>
      </p:bgPr>
    </p:bg>
    <p:spTree>
      <p:nvGrpSpPr>
        <p:cNvPr id="50" name="Shape 50"/>
        <p:cNvGrpSpPr/>
        <p:nvPr/>
      </p:nvGrpSpPr>
      <p:grpSpPr>
        <a:xfrm>
          <a:off x="0" y="0"/>
          <a:ext cx="0" cy="0"/>
          <a:chOff x="0" y="0"/>
          <a:chExt cx="0" cy="0"/>
        </a:xfrm>
      </p:grpSpPr>
      <p:sp>
        <p:nvSpPr>
          <p:cNvPr id="51" name="Google Shape;51;p11"/>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_2">
    <p:bg>
      <p:bgPr>
        <a:gradFill>
          <a:gsLst>
            <a:gs pos="0">
              <a:schemeClr val="lt2"/>
            </a:gs>
            <a:gs pos="50000">
              <a:schemeClr val="lt1"/>
            </a:gs>
            <a:gs pos="100000">
              <a:schemeClr val="lt1"/>
            </a:gs>
          </a:gsLst>
          <a:lin ang="1680027" scaled="0"/>
        </a:gradFill>
      </p:bgPr>
    </p:bg>
    <p:spTree>
      <p:nvGrpSpPr>
        <p:cNvPr id="53" name="Shape 53"/>
        <p:cNvGrpSpPr/>
        <p:nvPr/>
      </p:nvGrpSpPr>
      <p:grpSpPr>
        <a:xfrm>
          <a:off x="0" y="0"/>
          <a:ext cx="0" cy="0"/>
          <a:chOff x="0" y="0"/>
          <a:chExt cx="0" cy="0"/>
        </a:xfrm>
      </p:grpSpPr>
      <p:sp>
        <p:nvSpPr>
          <p:cNvPr id="54" name="Google Shape;54;p1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2">
  <p:cSld name="BLANK_1">
    <p:spTree>
      <p:nvGrpSpPr>
        <p:cNvPr id="56" name="Shape 56"/>
        <p:cNvGrpSpPr/>
        <p:nvPr/>
      </p:nvGrpSpPr>
      <p:grpSpPr>
        <a:xfrm>
          <a:off x="0" y="0"/>
          <a:ext cx="0" cy="0"/>
          <a:chOff x="0" y="0"/>
          <a:chExt cx="0" cy="0"/>
        </a:xfrm>
      </p:grpSpPr>
      <p:sp>
        <p:nvSpPr>
          <p:cNvPr id="57" name="Google Shape;57;p1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3">
  <p:cSld name="BLANK_1_1">
    <p:spTree>
      <p:nvGrpSpPr>
        <p:cNvPr id="59" name="Shape 59"/>
        <p:cNvGrpSpPr/>
        <p:nvPr/>
      </p:nvGrpSpPr>
      <p:grpSpPr>
        <a:xfrm>
          <a:off x="0" y="0"/>
          <a:ext cx="0" cy="0"/>
          <a:chOff x="0" y="0"/>
          <a:chExt cx="0" cy="0"/>
        </a:xfrm>
      </p:grpSpPr>
      <p:sp>
        <p:nvSpPr>
          <p:cNvPr id="60" name="Google Shape;60;p1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p:nvPr/>
        </p:nvSpPr>
        <p:spPr>
          <a:xfrm flipH="1" rot="5400000">
            <a:off x="-248212"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_1">
    <p:bg>
      <p:bgPr>
        <a:solidFill>
          <a:schemeClr val="dk1"/>
        </a:solidFill>
      </p:bgPr>
    </p:bg>
    <p:spTree>
      <p:nvGrpSpPr>
        <p:cNvPr id="62" name="Shape 62"/>
        <p:cNvGrpSpPr/>
        <p:nvPr/>
      </p:nvGrpSpPr>
      <p:grpSpPr>
        <a:xfrm>
          <a:off x="0" y="0"/>
          <a:ext cx="0" cy="0"/>
          <a:chOff x="0" y="0"/>
          <a:chExt cx="0" cy="0"/>
        </a:xfrm>
      </p:grpSpPr>
      <p:sp>
        <p:nvSpPr>
          <p:cNvPr id="63" name="Google Shape;63;p1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3"/>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1188725" y="3780303"/>
            <a:ext cx="6766500" cy="2856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sp>
        <p:nvSpPr>
          <p:cNvPr id="17" name="Google Shape;17;p4"/>
          <p:cNvSpPr/>
          <p:nvPr/>
        </p:nvSpPr>
        <p:spPr>
          <a:xfrm rot="5400000">
            <a:off x="2006359" y="-1980394"/>
            <a:ext cx="5136998" cy="9138285"/>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4"/>
          <p:cNvSpPr txBox="1"/>
          <p:nvPr>
            <p:ph idx="1" type="body"/>
          </p:nvPr>
        </p:nvSpPr>
        <p:spPr>
          <a:xfrm>
            <a:off x="1188725" y="1231800"/>
            <a:ext cx="6766500" cy="2679900"/>
          </a:xfrm>
          <a:prstGeom prst="rect">
            <a:avLst/>
          </a:prstGeom>
        </p:spPr>
        <p:txBody>
          <a:bodyPr anchorCtr="0" anchor="t" bIns="0" lIns="0" spcFirstLastPara="1" rIns="0" wrap="square" tIns="0">
            <a:noAutofit/>
          </a:bodyPr>
          <a:lstStyle>
            <a:lvl1pPr indent="-457200" lvl="0" marL="457200" rtl="0">
              <a:spcBef>
                <a:spcPts val="600"/>
              </a:spcBef>
              <a:spcAft>
                <a:spcPts val="0"/>
              </a:spcAft>
              <a:buSzPts val="3600"/>
              <a:buFont typeface="DM Serif Display"/>
              <a:buChar char="╺"/>
              <a:defRPr sz="3600">
                <a:latin typeface="DM Serif Display"/>
                <a:ea typeface="DM Serif Display"/>
                <a:cs typeface="DM Serif Display"/>
                <a:sym typeface="DM Serif Display"/>
              </a:defRPr>
            </a:lvl1pPr>
            <a:lvl2pPr indent="-457200" lvl="1" marL="914400" rtl="0">
              <a:spcBef>
                <a:spcPts val="0"/>
              </a:spcBef>
              <a:spcAft>
                <a:spcPts val="0"/>
              </a:spcAft>
              <a:buSzPts val="3600"/>
              <a:buFont typeface="DM Serif Display"/>
              <a:buChar char="-"/>
              <a:defRPr sz="3600">
                <a:latin typeface="DM Serif Display"/>
                <a:ea typeface="DM Serif Display"/>
                <a:cs typeface="DM Serif Display"/>
                <a:sym typeface="DM Serif Display"/>
              </a:defRPr>
            </a:lvl2pPr>
            <a:lvl3pPr indent="-457200" lvl="2" marL="1371600" rtl="0">
              <a:spcBef>
                <a:spcPts val="0"/>
              </a:spcBef>
              <a:spcAft>
                <a:spcPts val="0"/>
              </a:spcAft>
              <a:buSzPts val="3600"/>
              <a:buFont typeface="DM Serif Display"/>
              <a:buChar char="⬞"/>
              <a:defRPr sz="3600">
                <a:latin typeface="DM Serif Display"/>
                <a:ea typeface="DM Serif Display"/>
                <a:cs typeface="DM Serif Display"/>
                <a:sym typeface="DM Serif Display"/>
              </a:defRPr>
            </a:lvl3pPr>
            <a:lvl4pPr indent="-457200" lvl="3" marL="1828800" rtl="0">
              <a:spcBef>
                <a:spcPts val="0"/>
              </a:spcBef>
              <a:spcAft>
                <a:spcPts val="0"/>
              </a:spcAft>
              <a:buSzPts val="3600"/>
              <a:buFont typeface="DM Serif Display"/>
              <a:buChar char="●"/>
              <a:defRPr sz="3600">
                <a:latin typeface="DM Serif Display"/>
                <a:ea typeface="DM Serif Display"/>
                <a:cs typeface="DM Serif Display"/>
                <a:sym typeface="DM Serif Display"/>
              </a:defRPr>
            </a:lvl4pPr>
            <a:lvl5pPr indent="-457200" lvl="4" marL="2286000" rtl="0">
              <a:spcBef>
                <a:spcPts val="0"/>
              </a:spcBef>
              <a:spcAft>
                <a:spcPts val="0"/>
              </a:spcAft>
              <a:buSzPts val="3600"/>
              <a:buFont typeface="DM Serif Display"/>
              <a:buChar char="○"/>
              <a:defRPr sz="3600">
                <a:latin typeface="DM Serif Display"/>
                <a:ea typeface="DM Serif Display"/>
                <a:cs typeface="DM Serif Display"/>
                <a:sym typeface="DM Serif Display"/>
              </a:defRPr>
            </a:lvl5pPr>
            <a:lvl6pPr indent="-457200" lvl="5" marL="2743200" rtl="0">
              <a:spcBef>
                <a:spcPts val="0"/>
              </a:spcBef>
              <a:spcAft>
                <a:spcPts val="0"/>
              </a:spcAft>
              <a:buSzPts val="3600"/>
              <a:buFont typeface="DM Serif Display"/>
              <a:buChar char="■"/>
              <a:defRPr sz="3600">
                <a:latin typeface="DM Serif Display"/>
                <a:ea typeface="DM Serif Display"/>
                <a:cs typeface="DM Serif Display"/>
                <a:sym typeface="DM Serif Display"/>
              </a:defRPr>
            </a:lvl6pPr>
            <a:lvl7pPr indent="-457200" lvl="6" marL="3200400" rtl="0">
              <a:spcBef>
                <a:spcPts val="0"/>
              </a:spcBef>
              <a:spcAft>
                <a:spcPts val="0"/>
              </a:spcAft>
              <a:buSzPts val="3600"/>
              <a:buFont typeface="DM Serif Display"/>
              <a:buChar char="●"/>
              <a:defRPr sz="3600">
                <a:latin typeface="DM Serif Display"/>
                <a:ea typeface="DM Serif Display"/>
                <a:cs typeface="DM Serif Display"/>
                <a:sym typeface="DM Serif Display"/>
              </a:defRPr>
            </a:lvl7pPr>
            <a:lvl8pPr indent="-457200" lvl="7" marL="3657600" rtl="0">
              <a:spcBef>
                <a:spcPts val="0"/>
              </a:spcBef>
              <a:spcAft>
                <a:spcPts val="0"/>
              </a:spcAft>
              <a:buSzPts val="3600"/>
              <a:buFont typeface="DM Serif Display"/>
              <a:buChar char="○"/>
              <a:defRPr sz="3600">
                <a:latin typeface="DM Serif Display"/>
                <a:ea typeface="DM Serif Display"/>
                <a:cs typeface="DM Serif Display"/>
                <a:sym typeface="DM Serif Display"/>
              </a:defRPr>
            </a:lvl8pPr>
            <a:lvl9pPr indent="-457200" lvl="8" marL="4114800" rtl="0">
              <a:spcBef>
                <a:spcPts val="0"/>
              </a:spcBef>
              <a:spcAft>
                <a:spcPts val="0"/>
              </a:spcAft>
              <a:buSzPts val="3600"/>
              <a:buFont typeface="DM Serif Display"/>
              <a:buChar char="■"/>
              <a:defRPr sz="3600">
                <a:latin typeface="DM Serif Display"/>
                <a:ea typeface="DM Serif Display"/>
                <a:cs typeface="DM Serif Display"/>
                <a:sym typeface="DM Serif Display"/>
              </a:defRPr>
            </a:lvl9pPr>
          </a:lstStyle>
          <a:p/>
        </p:txBody>
      </p:sp>
      <p:sp>
        <p:nvSpPr>
          <p:cNvPr id="19" name="Google Shape;19;p4"/>
          <p:cNvSpPr txBox="1"/>
          <p:nvPr/>
        </p:nvSpPr>
        <p:spPr>
          <a:xfrm>
            <a:off x="755988" y="1181777"/>
            <a:ext cx="463200" cy="68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0">
                <a:solidFill>
                  <a:schemeClr val="accent6"/>
                </a:solidFill>
                <a:latin typeface="DM Serif Display"/>
                <a:ea typeface="DM Serif Display"/>
                <a:cs typeface="DM Serif Display"/>
                <a:sym typeface="DM Serif Display"/>
              </a:rPr>
              <a:t>“</a:t>
            </a:r>
            <a:endParaRPr sz="6000">
              <a:solidFill>
                <a:schemeClr val="accent6"/>
              </a:solidFill>
              <a:latin typeface="DM Serif Display"/>
              <a:ea typeface="DM Serif Display"/>
              <a:cs typeface="DM Serif Display"/>
              <a:sym typeface="DM Serif Display"/>
            </a:endParaRPr>
          </a:p>
        </p:txBody>
      </p:sp>
      <p:sp>
        <p:nvSpPr>
          <p:cNvPr id="20" name="Google Shape;20;p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5"/>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4" name="Google Shape;24;p5"/>
          <p:cNvSpPr txBox="1"/>
          <p:nvPr>
            <p:ph idx="1" type="body"/>
          </p:nvPr>
        </p:nvSpPr>
        <p:spPr>
          <a:xfrm>
            <a:off x="1188725" y="2851925"/>
            <a:ext cx="6766500" cy="15675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Font typeface="Montserrat Light"/>
              <a:buChar char="╺"/>
              <a:defRPr sz="1600">
                <a:latin typeface="Montserrat Light"/>
                <a:ea typeface="Montserrat Light"/>
                <a:cs typeface="Montserrat Light"/>
                <a:sym typeface="Montserrat Light"/>
              </a:defRPr>
            </a:lvl1pPr>
            <a:lvl2pPr indent="-330200" lvl="1" marL="914400" rtl="0">
              <a:spcBef>
                <a:spcPts val="0"/>
              </a:spcBef>
              <a:spcAft>
                <a:spcPts val="0"/>
              </a:spcAft>
              <a:buSzPts val="1600"/>
              <a:buFont typeface="Montserrat Light"/>
              <a:buChar char="-"/>
              <a:defRPr sz="1600">
                <a:latin typeface="Montserrat Light"/>
                <a:ea typeface="Montserrat Light"/>
                <a:cs typeface="Montserrat Light"/>
                <a:sym typeface="Montserrat Light"/>
              </a:defRPr>
            </a:lvl2pPr>
            <a:lvl3pPr indent="-330200" lvl="2" marL="1371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3pPr>
            <a:lvl4pPr indent="-330200" lvl="3" marL="1828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4pPr>
            <a:lvl5pPr indent="-330200" lvl="4" marL="22860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5pPr>
            <a:lvl6pPr indent="-330200" lvl="5" marL="2743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6pPr>
            <a:lvl7pPr indent="-330200" lvl="6" marL="32004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7pPr>
            <a:lvl8pPr indent="-330200" lvl="7" marL="3657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8pPr>
            <a:lvl9pPr indent="-330200" lvl="8" marL="4114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9pPr>
          </a:lstStyle>
          <a:p/>
        </p:txBody>
      </p:sp>
      <p:sp>
        <p:nvSpPr>
          <p:cNvPr id="25" name="Google Shape;25;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6"/>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9" name="Google Shape;29;p6"/>
          <p:cNvSpPr txBox="1"/>
          <p:nvPr>
            <p:ph idx="1" type="body"/>
          </p:nvPr>
        </p:nvSpPr>
        <p:spPr>
          <a:xfrm>
            <a:off x="1188725"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0" name="Google Shape;30;p6"/>
          <p:cNvSpPr txBox="1"/>
          <p:nvPr>
            <p:ph idx="2" type="body"/>
          </p:nvPr>
        </p:nvSpPr>
        <p:spPr>
          <a:xfrm>
            <a:off x="4771764"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1" name="Google Shape;31;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7"/>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35" name="Google Shape;35;p7"/>
          <p:cNvSpPr txBox="1"/>
          <p:nvPr>
            <p:ph idx="1" type="body"/>
          </p:nvPr>
        </p:nvSpPr>
        <p:spPr>
          <a:xfrm>
            <a:off x="1188725"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2" type="body"/>
          </p:nvPr>
        </p:nvSpPr>
        <p:spPr>
          <a:xfrm>
            <a:off x="3524053"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3" type="body"/>
          </p:nvPr>
        </p:nvSpPr>
        <p:spPr>
          <a:xfrm>
            <a:off x="5859380"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8"/>
          <p:cNvSpPr txBox="1"/>
          <p:nvPr>
            <p:ph type="title"/>
          </p:nvPr>
        </p:nvSpPr>
        <p:spPr>
          <a:xfrm>
            <a:off x="1188725" y="1048275"/>
            <a:ext cx="6766500" cy="478500"/>
          </a:xfrm>
          <a:prstGeom prst="rect">
            <a:avLst/>
          </a:prstGeom>
        </p:spPr>
        <p:txBody>
          <a:bodyPr anchorCtr="0" anchor="t"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2" name="Google Shape;42;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9"/>
          <p:cNvSpPr/>
          <p:nvPr/>
        </p:nvSpPr>
        <p:spPr>
          <a:xfrm rot="-5400000">
            <a:off x="4240988"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9"/>
          <p:cNvSpPr txBox="1"/>
          <p:nvPr>
            <p:ph idx="1" type="body"/>
          </p:nvPr>
        </p:nvSpPr>
        <p:spPr>
          <a:xfrm>
            <a:off x="1188725" y="4101500"/>
            <a:ext cx="6766500" cy="393600"/>
          </a:xfrm>
          <a:prstGeom prst="rect">
            <a:avLst/>
          </a:prstGeom>
        </p:spPr>
        <p:txBody>
          <a:bodyPr anchorCtr="0" anchor="t" bIns="0" lIns="0" spcFirstLastPara="1" rIns="0" wrap="square" tIns="0">
            <a:noAutofit/>
          </a:bodyPr>
          <a:lstStyle>
            <a:lvl1pPr indent="-228600" lvl="0" marL="457200" rtl="0">
              <a:spcBef>
                <a:spcPts val="360"/>
              </a:spcBef>
              <a:spcAft>
                <a:spcPts val="0"/>
              </a:spcAft>
              <a:buSzPts val="1600"/>
              <a:buNone/>
              <a:defRPr/>
            </a:lvl1pPr>
          </a:lstStyle>
          <a:p/>
        </p:txBody>
      </p:sp>
      <p:sp>
        <p:nvSpPr>
          <p:cNvPr id="46" name="Google Shape;46;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type="blank">
  <p:cSld name="BLANK">
    <p:spTree>
      <p:nvGrpSpPr>
        <p:cNvPr id="47" name="Shape 47"/>
        <p:cNvGrpSpPr/>
        <p:nvPr/>
      </p:nvGrpSpPr>
      <p:grpSpPr>
        <a:xfrm>
          <a:off x="0" y="0"/>
          <a:ext cx="0" cy="0"/>
          <a:chOff x="0" y="0"/>
          <a:chExt cx="0" cy="0"/>
        </a:xfrm>
      </p:grpSpPr>
      <p:sp>
        <p:nvSpPr>
          <p:cNvPr id="48" name="Google Shape;48;p10"/>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50000">
              <a:schemeClr val="accent1"/>
            </a:gs>
            <a:gs pos="100000">
              <a:schemeClr val="accent2"/>
            </a:gs>
          </a:gsLst>
          <a:lin ang="1680027"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1188725" y="2851925"/>
            <a:ext cx="6766500" cy="1567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indent="-330200" lvl="1" marL="9144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indent="-330200" lvl="2" marL="1371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indent="-330200" lvl="3" marL="1828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indent="-330200" lvl="4" marL="22860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indent="-330200" lvl="5" marL="2743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indent="-330200" lvl="6" marL="32004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indent="-330200" lvl="7" marL="3657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indent="-330200" lvl="8" marL="4114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2"/>
                </a:solidFill>
                <a:latin typeface="DM Serif Display"/>
                <a:ea typeface="DM Serif Display"/>
                <a:cs typeface="DM Serif Display"/>
                <a:sym typeface="DM Serif Display"/>
              </a:defRPr>
            </a:lvl1pPr>
            <a:lvl2pPr lvl="1" rtl="0" algn="r">
              <a:buNone/>
              <a:defRPr sz="1300">
                <a:solidFill>
                  <a:schemeClr val="dk2"/>
                </a:solidFill>
                <a:latin typeface="DM Serif Display"/>
                <a:ea typeface="DM Serif Display"/>
                <a:cs typeface="DM Serif Display"/>
                <a:sym typeface="DM Serif Display"/>
              </a:defRPr>
            </a:lvl2pPr>
            <a:lvl3pPr lvl="2" rtl="0" algn="r">
              <a:buNone/>
              <a:defRPr sz="1300">
                <a:solidFill>
                  <a:schemeClr val="dk2"/>
                </a:solidFill>
                <a:latin typeface="DM Serif Display"/>
                <a:ea typeface="DM Serif Display"/>
                <a:cs typeface="DM Serif Display"/>
                <a:sym typeface="DM Serif Display"/>
              </a:defRPr>
            </a:lvl3pPr>
            <a:lvl4pPr lvl="3" rtl="0" algn="r">
              <a:buNone/>
              <a:defRPr sz="1300">
                <a:solidFill>
                  <a:schemeClr val="dk2"/>
                </a:solidFill>
                <a:latin typeface="DM Serif Display"/>
                <a:ea typeface="DM Serif Display"/>
                <a:cs typeface="DM Serif Display"/>
                <a:sym typeface="DM Serif Display"/>
              </a:defRPr>
            </a:lvl4pPr>
            <a:lvl5pPr lvl="4" rtl="0" algn="r">
              <a:buNone/>
              <a:defRPr sz="1300">
                <a:solidFill>
                  <a:schemeClr val="dk2"/>
                </a:solidFill>
                <a:latin typeface="DM Serif Display"/>
                <a:ea typeface="DM Serif Display"/>
                <a:cs typeface="DM Serif Display"/>
                <a:sym typeface="DM Serif Display"/>
              </a:defRPr>
            </a:lvl5pPr>
            <a:lvl6pPr lvl="5" rtl="0" algn="r">
              <a:buNone/>
              <a:defRPr sz="1300">
                <a:solidFill>
                  <a:schemeClr val="dk2"/>
                </a:solidFill>
                <a:latin typeface="DM Serif Display"/>
                <a:ea typeface="DM Serif Display"/>
                <a:cs typeface="DM Serif Display"/>
                <a:sym typeface="DM Serif Display"/>
              </a:defRPr>
            </a:lvl6pPr>
            <a:lvl7pPr lvl="6" rtl="0" algn="r">
              <a:buNone/>
              <a:defRPr sz="1300">
                <a:solidFill>
                  <a:schemeClr val="dk2"/>
                </a:solidFill>
                <a:latin typeface="DM Serif Display"/>
                <a:ea typeface="DM Serif Display"/>
                <a:cs typeface="DM Serif Display"/>
                <a:sym typeface="DM Serif Display"/>
              </a:defRPr>
            </a:lvl7pPr>
            <a:lvl8pPr lvl="7" rtl="0" algn="r">
              <a:buNone/>
              <a:defRPr sz="1300">
                <a:solidFill>
                  <a:schemeClr val="dk2"/>
                </a:solidFill>
                <a:latin typeface="DM Serif Display"/>
                <a:ea typeface="DM Serif Display"/>
                <a:cs typeface="DM Serif Display"/>
                <a:sym typeface="DM Serif Display"/>
              </a:defRPr>
            </a:lvl8pPr>
            <a:lvl9pPr lvl="8" rtl="0" algn="r">
              <a:buNone/>
              <a:defRPr sz="1300">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gif"/><Relationship Id="rId4"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gif"/><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ctrTitle"/>
          </p:nvPr>
        </p:nvSpPr>
        <p:spPr>
          <a:xfrm>
            <a:off x="457200" y="1321382"/>
            <a:ext cx="6766500" cy="2652300"/>
          </a:xfrm>
          <a:prstGeom prst="rect">
            <a:avLst/>
          </a:prstGeom>
        </p:spPr>
        <p:txBody>
          <a:bodyPr anchorCtr="0" anchor="b" bIns="0" lIns="0" spcFirstLastPara="1" rIns="0" wrap="square" tIns="0">
            <a:noAutofit/>
          </a:bodyPr>
          <a:lstStyle/>
          <a:p>
            <a:pPr indent="0" lvl="0" marL="0" rtl="0" algn="l">
              <a:spcBef>
                <a:spcPts val="1000"/>
              </a:spcBef>
              <a:spcAft>
                <a:spcPts val="0"/>
              </a:spcAft>
              <a:buNone/>
            </a:pPr>
            <a:r>
              <a:rPr lang="en" sz="4400">
                <a:latin typeface="Roboto Light"/>
                <a:ea typeface="Roboto Light"/>
                <a:cs typeface="Roboto Light"/>
                <a:sym typeface="Roboto Light"/>
              </a:rPr>
              <a:t>Introducción</a:t>
            </a:r>
            <a:endParaRPr sz="4400">
              <a:latin typeface="Roboto Light"/>
              <a:ea typeface="Roboto Light"/>
              <a:cs typeface="Roboto Light"/>
              <a:sym typeface="Roboto Light"/>
            </a:endParaRPr>
          </a:p>
          <a:p>
            <a:pPr indent="0" lvl="0" marL="0" rtl="0" algn="l">
              <a:spcBef>
                <a:spcPts val="1000"/>
              </a:spcBef>
              <a:spcAft>
                <a:spcPts val="1000"/>
              </a:spcAft>
              <a:buNone/>
            </a:pPr>
            <a:r>
              <a:rPr lang="en" sz="2100">
                <a:solidFill>
                  <a:schemeClr val="lt2"/>
                </a:solidFill>
                <a:latin typeface="Roboto Light"/>
                <a:ea typeface="Roboto Light"/>
                <a:cs typeface="Roboto Light"/>
                <a:sym typeface="Roboto Light"/>
              </a:rPr>
              <a:t>NLP: Un caso de la vida real</a:t>
            </a:r>
            <a:endParaRPr sz="5600">
              <a:latin typeface="Roboto Light"/>
              <a:ea typeface="Roboto Light"/>
              <a:cs typeface="Roboto Light"/>
              <a:sym typeface="Roboto Light"/>
            </a:endParaRPr>
          </a:p>
        </p:txBody>
      </p:sp>
      <p:cxnSp>
        <p:nvCxnSpPr>
          <p:cNvPr id="70" name="Google Shape;70;p16"/>
          <p:cNvCxnSpPr/>
          <p:nvPr/>
        </p:nvCxnSpPr>
        <p:spPr>
          <a:xfrm flipH="1" rot="10800000">
            <a:off x="457200" y="3497100"/>
            <a:ext cx="6697200" cy="8100"/>
          </a:xfrm>
          <a:prstGeom prst="straightConnector1">
            <a:avLst/>
          </a:prstGeom>
          <a:noFill/>
          <a:ln cap="flat" cmpd="sng" w="9525">
            <a:solidFill>
              <a:schemeClr val="dk2"/>
            </a:solidFill>
            <a:prstDash val="solid"/>
            <a:round/>
            <a:headEnd len="med" w="med" type="none"/>
            <a:tailEnd len="med" w="med" type="none"/>
          </a:ln>
        </p:spPr>
      </p:cxnSp>
      <p:sp>
        <p:nvSpPr>
          <p:cNvPr id="71" name="Google Shape;71;p16"/>
          <p:cNvSpPr txBox="1"/>
          <p:nvPr/>
        </p:nvSpPr>
        <p:spPr>
          <a:xfrm>
            <a:off x="4659601" y="4382125"/>
            <a:ext cx="4158300" cy="50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Light"/>
                <a:ea typeface="Roboto Light"/>
                <a:cs typeface="Roboto Light"/>
                <a:sym typeface="Roboto Light"/>
              </a:rPr>
              <a:t>Oscar Daniel Acosta González</a:t>
            </a:r>
            <a:endParaRPr sz="1100">
              <a:solidFill>
                <a:srgbClr val="FFFFFF"/>
              </a:solidFill>
              <a:latin typeface="Roboto Light"/>
              <a:ea typeface="Roboto Light"/>
              <a:cs typeface="Roboto Light"/>
              <a:sym typeface="Roboto Light"/>
            </a:endParaRPr>
          </a:p>
          <a:p>
            <a:pPr indent="0" lvl="0" marL="0" rtl="0" algn="r">
              <a:spcBef>
                <a:spcPts val="0"/>
              </a:spcBef>
              <a:spcAft>
                <a:spcPts val="0"/>
              </a:spcAft>
              <a:buNone/>
            </a:pPr>
            <a:r>
              <a:rPr lang="en" sz="1100">
                <a:solidFill>
                  <a:srgbClr val="FFFFFF"/>
                </a:solidFill>
                <a:latin typeface="Roboto Light"/>
                <a:ea typeface="Roboto Light"/>
                <a:cs typeface="Roboto Light"/>
                <a:sym typeface="Roboto Light"/>
              </a:rPr>
              <a:t>Licenciado en Matemáticas Aplicadas y Computación</a:t>
            </a:r>
            <a:endParaRPr sz="1100">
              <a:solidFill>
                <a:srgbClr val="FFFFFF"/>
              </a:solidFill>
              <a:latin typeface="Roboto Light"/>
              <a:ea typeface="Roboto Light"/>
              <a:cs typeface="Roboto Light"/>
              <a:sym typeface="Roboto Light"/>
            </a:endParaRPr>
          </a:p>
        </p:txBody>
      </p:sp>
      <p:pic>
        <p:nvPicPr>
          <p:cNvPr id="72" name="Google Shape;72;p16"/>
          <p:cNvPicPr preferRelativeResize="0"/>
          <p:nvPr/>
        </p:nvPicPr>
        <p:blipFill rotWithShape="1">
          <a:blip r:embed="rId3">
            <a:alphaModFix/>
          </a:blip>
          <a:srcRect b="31865" l="7857" r="5313" t="33559"/>
          <a:stretch/>
        </p:blipFill>
        <p:spPr>
          <a:xfrm>
            <a:off x="457200" y="169275"/>
            <a:ext cx="1717313" cy="506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p25"/>
          <p:cNvGrpSpPr/>
          <p:nvPr/>
        </p:nvGrpSpPr>
        <p:grpSpPr>
          <a:xfrm>
            <a:off x="664944" y="329610"/>
            <a:ext cx="452420" cy="433992"/>
            <a:chOff x="5233525" y="4954450"/>
            <a:chExt cx="538275" cy="516350"/>
          </a:xfrm>
        </p:grpSpPr>
        <p:sp>
          <p:nvSpPr>
            <p:cNvPr id="183" name="Google Shape;183;p25"/>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5"/>
          <p:cNvSpPr txBox="1"/>
          <p:nvPr/>
        </p:nvSpPr>
        <p:spPr>
          <a:xfrm>
            <a:off x="0" y="0"/>
            <a:ext cx="9144000" cy="10932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3000">
                <a:latin typeface="Roboto Light"/>
                <a:ea typeface="Roboto Light"/>
                <a:cs typeface="Roboto Light"/>
                <a:sym typeface="Roboto Light"/>
              </a:rPr>
              <a:t>   Redes neuronales</a:t>
            </a:r>
            <a:endParaRPr sz="3000">
              <a:latin typeface="Roboto Light"/>
              <a:ea typeface="Roboto Light"/>
              <a:cs typeface="Roboto Light"/>
              <a:sym typeface="Roboto Light"/>
            </a:endParaRPr>
          </a:p>
        </p:txBody>
      </p:sp>
      <p:sp>
        <p:nvSpPr>
          <p:cNvPr id="195" name="Google Shape;195;p2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5"/>
          <p:cNvSpPr txBox="1"/>
          <p:nvPr/>
        </p:nvSpPr>
        <p:spPr>
          <a:xfrm>
            <a:off x="509025" y="838250"/>
            <a:ext cx="36162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Inter ExtraLight"/>
                <a:ea typeface="Inter ExtraLight"/>
                <a:cs typeface="Inter ExtraLight"/>
                <a:sym typeface="Inter ExtraLight"/>
              </a:rPr>
              <a:t>Una de las arquitecturas más utilizadas de las redes neuronales en la práctica es el perceptrón multicapa (MLP - Multilayer Perceptron). MLP utiliza funciones de activación sigmoidales (tangente hiperbólica, función logística).</a:t>
            </a:r>
            <a:endParaRPr sz="1100">
              <a:latin typeface="Inter ExtraLight"/>
              <a:ea typeface="Inter ExtraLight"/>
              <a:cs typeface="Inter ExtraLight"/>
              <a:sym typeface="Inter ExtraLight"/>
            </a:endParaRPr>
          </a:p>
          <a:p>
            <a:pPr indent="0" lvl="0" marL="0" rtl="0" algn="just">
              <a:lnSpc>
                <a:spcPct val="150000"/>
              </a:lnSpc>
              <a:spcBef>
                <a:spcPts val="1000"/>
              </a:spcBef>
              <a:spcAft>
                <a:spcPts val="0"/>
              </a:spcAft>
              <a:buNone/>
            </a:pPr>
            <a:r>
              <a:rPr lang="en" sz="1100">
                <a:latin typeface="Inter ExtraLight"/>
                <a:ea typeface="Inter ExtraLight"/>
                <a:cs typeface="Inter ExtraLight"/>
                <a:sym typeface="Inter ExtraLight"/>
              </a:rPr>
              <a:t>El MLP más simple consiste de tres capas:</a:t>
            </a:r>
            <a:endParaRPr sz="1100">
              <a:latin typeface="Inter ExtraLight"/>
              <a:ea typeface="Inter ExtraLight"/>
              <a:cs typeface="Inter ExtraLight"/>
              <a:sym typeface="Inter ExtraLight"/>
            </a:endParaRPr>
          </a:p>
          <a:p>
            <a:pPr indent="-298450" lvl="0" marL="457200" rtl="0" algn="just">
              <a:lnSpc>
                <a:spcPct val="150000"/>
              </a:lnSpc>
              <a:spcBef>
                <a:spcPts val="1000"/>
              </a:spcBef>
              <a:spcAft>
                <a:spcPts val="0"/>
              </a:spcAft>
              <a:buSzPts val="1100"/>
              <a:buFont typeface="Inter ExtraLight"/>
              <a:buChar char="●"/>
            </a:pPr>
            <a:r>
              <a:rPr lang="en" sz="1100">
                <a:latin typeface="Inter ExtraLight"/>
                <a:ea typeface="Inter ExtraLight"/>
                <a:cs typeface="Inter ExtraLight"/>
                <a:sym typeface="Inter ExtraLight"/>
              </a:rPr>
              <a:t>Entrada: contiene una neurona por cada variable de entrada y no cuenta con pesos</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Oculta: con neuronas intermedias que (por defecto) realizan una transformación sigmoidal de las activaciones sumadas y ponderadas que llegan a cada neurona</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Salida: forma y combina los valores no lineales de las activaciones de la capa oculta.</a:t>
            </a:r>
            <a:endParaRPr sz="1100">
              <a:latin typeface="Inter ExtraLight"/>
              <a:ea typeface="Inter ExtraLight"/>
              <a:cs typeface="Inter ExtraLight"/>
              <a:sym typeface="Inter ExtraLight"/>
            </a:endParaRPr>
          </a:p>
        </p:txBody>
      </p:sp>
      <p:pic>
        <p:nvPicPr>
          <p:cNvPr id="197" name="Google Shape;197;p25"/>
          <p:cNvPicPr preferRelativeResize="0"/>
          <p:nvPr/>
        </p:nvPicPr>
        <p:blipFill>
          <a:blip r:embed="rId3">
            <a:alphaModFix/>
          </a:blip>
          <a:stretch>
            <a:fillRect/>
          </a:stretch>
        </p:blipFill>
        <p:spPr>
          <a:xfrm>
            <a:off x="4575350" y="1760650"/>
            <a:ext cx="3752822" cy="211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26"/>
          <p:cNvGrpSpPr/>
          <p:nvPr/>
        </p:nvGrpSpPr>
        <p:grpSpPr>
          <a:xfrm>
            <a:off x="664944" y="329610"/>
            <a:ext cx="452420" cy="433992"/>
            <a:chOff x="5233525" y="4954450"/>
            <a:chExt cx="538275" cy="516350"/>
          </a:xfrm>
        </p:grpSpPr>
        <p:sp>
          <p:nvSpPr>
            <p:cNvPr id="203" name="Google Shape;203;p26"/>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6"/>
          <p:cNvSpPr txBox="1"/>
          <p:nvPr/>
        </p:nvSpPr>
        <p:spPr>
          <a:xfrm>
            <a:off x="0" y="0"/>
            <a:ext cx="9144000" cy="10932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3000">
                <a:latin typeface="Roboto Light"/>
                <a:ea typeface="Roboto Light"/>
                <a:cs typeface="Roboto Light"/>
                <a:sym typeface="Roboto Light"/>
              </a:rPr>
              <a:t>   Redes neuronales</a:t>
            </a:r>
            <a:endParaRPr sz="3000">
              <a:latin typeface="Roboto Light"/>
              <a:ea typeface="Roboto Light"/>
              <a:cs typeface="Roboto Light"/>
              <a:sym typeface="Roboto Light"/>
            </a:endParaRPr>
          </a:p>
        </p:txBody>
      </p:sp>
      <p:sp>
        <p:nvSpPr>
          <p:cNvPr id="215" name="Google Shape;215;p2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26"/>
          <p:cNvSpPr/>
          <p:nvPr/>
        </p:nvSpPr>
        <p:spPr>
          <a:xfrm>
            <a:off x="4013550" y="2326050"/>
            <a:ext cx="1023000" cy="1066200"/>
          </a:xfrm>
          <a:prstGeom prst="ellipse">
            <a:avLst/>
          </a:prstGeom>
          <a:solidFill>
            <a:srgbClr val="61D836"/>
          </a:solidFill>
          <a:ln cap="flat" cmpd="sng" w="28575">
            <a:solidFill>
              <a:srgbClr val="54B8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𝑓(</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x</a:t>
            </a:r>
            <a:r>
              <a:rPr baseline="-25000" lang="en">
                <a:latin typeface="Inter Light"/>
                <a:ea typeface="Inter Light"/>
                <a:cs typeface="Inter Light"/>
                <a:sym typeface="Inter Light"/>
              </a:rPr>
              <a:t>2</a:t>
            </a:r>
            <a:r>
              <a:rPr lang="en">
                <a:latin typeface="Inter Light"/>
                <a:ea typeface="Inter Light"/>
                <a:cs typeface="Inter Light"/>
                <a:sym typeface="Inter Light"/>
              </a:rPr>
              <a:t>)</a:t>
            </a:r>
            <a:endParaRPr/>
          </a:p>
        </p:txBody>
      </p:sp>
      <p:sp>
        <p:nvSpPr>
          <p:cNvPr id="217" name="Google Shape;217;p26"/>
          <p:cNvSpPr/>
          <p:nvPr/>
        </p:nvSpPr>
        <p:spPr>
          <a:xfrm>
            <a:off x="4013550" y="1143500"/>
            <a:ext cx="1023000" cy="1066200"/>
          </a:xfrm>
          <a:prstGeom prst="ellipse">
            <a:avLst/>
          </a:prstGeom>
          <a:solidFill>
            <a:srgbClr val="61D836"/>
          </a:solidFill>
          <a:ln cap="flat" cmpd="sng" w="28575">
            <a:solidFill>
              <a:srgbClr val="54B8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𝑓(</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x</a:t>
            </a:r>
            <a:r>
              <a:rPr baseline="-25000" lang="en">
                <a:latin typeface="Inter Light"/>
                <a:ea typeface="Inter Light"/>
                <a:cs typeface="Inter Light"/>
                <a:sym typeface="Inter Light"/>
              </a:rPr>
              <a:t>2</a:t>
            </a:r>
            <a:r>
              <a:rPr lang="en">
                <a:latin typeface="Inter Light"/>
                <a:ea typeface="Inter Light"/>
                <a:cs typeface="Inter Light"/>
                <a:sym typeface="Inter Light"/>
              </a:rPr>
              <a:t>)</a:t>
            </a:r>
            <a:endParaRPr/>
          </a:p>
        </p:txBody>
      </p:sp>
      <p:sp>
        <p:nvSpPr>
          <p:cNvPr id="218" name="Google Shape;218;p26"/>
          <p:cNvSpPr/>
          <p:nvPr/>
        </p:nvSpPr>
        <p:spPr>
          <a:xfrm>
            <a:off x="6418499" y="2136200"/>
            <a:ext cx="1387500" cy="1446000"/>
          </a:xfrm>
          <a:prstGeom prst="ellipse">
            <a:avLst/>
          </a:prstGeom>
          <a:solidFill>
            <a:srgbClr val="04A2FF"/>
          </a:solidFill>
          <a:ln cap="flat" cmpd="sng" w="28575">
            <a:solidFill>
              <a:srgbClr val="185E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𝑓(</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x’</a:t>
            </a:r>
            <a:r>
              <a:rPr baseline="-25000" lang="en">
                <a:latin typeface="Inter Light"/>
                <a:ea typeface="Inter Light"/>
                <a:cs typeface="Inter Light"/>
                <a:sym typeface="Inter Light"/>
              </a:rPr>
              <a:t>2,</a:t>
            </a:r>
            <a:r>
              <a:rPr lang="en">
                <a:latin typeface="Inter Light"/>
                <a:ea typeface="Inter Light"/>
                <a:cs typeface="Inter Light"/>
                <a:sym typeface="Inter Light"/>
              </a:rPr>
              <a:t>x’</a:t>
            </a:r>
            <a:r>
              <a:rPr baseline="-25000" lang="en">
                <a:latin typeface="Inter Light"/>
                <a:ea typeface="Inter Light"/>
                <a:cs typeface="Inter Light"/>
                <a:sym typeface="Inter Light"/>
              </a:rPr>
              <a:t>3</a:t>
            </a:r>
            <a:r>
              <a:rPr lang="en">
                <a:latin typeface="Inter Light"/>
                <a:ea typeface="Inter Light"/>
                <a:cs typeface="Inter Light"/>
                <a:sym typeface="Inter Light"/>
              </a:rPr>
              <a:t>)</a:t>
            </a:r>
            <a:endParaRPr/>
          </a:p>
        </p:txBody>
      </p:sp>
      <p:sp>
        <p:nvSpPr>
          <p:cNvPr id="219" name="Google Shape;219;p26"/>
          <p:cNvSpPr/>
          <p:nvPr/>
        </p:nvSpPr>
        <p:spPr>
          <a:xfrm>
            <a:off x="1473350" y="1424600"/>
            <a:ext cx="1023000" cy="1066200"/>
          </a:xfrm>
          <a:prstGeom prst="ellipse">
            <a:avLst/>
          </a:prstGeom>
          <a:solidFill>
            <a:srgbClr val="FD644E"/>
          </a:solidFill>
          <a:ln cap="flat" cmpd="sng" w="28575">
            <a:solidFill>
              <a:srgbClr val="E05A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Inter Light"/>
                <a:ea typeface="Inter Light"/>
                <a:cs typeface="Inter Light"/>
                <a:sym typeface="Inter Light"/>
              </a:rPr>
              <a:t>x</a:t>
            </a:r>
            <a:r>
              <a:rPr baseline="-25000" lang="en" sz="1700">
                <a:latin typeface="Inter Light"/>
                <a:ea typeface="Inter Light"/>
                <a:cs typeface="Inter Light"/>
                <a:sym typeface="Inter Light"/>
              </a:rPr>
              <a:t>1</a:t>
            </a:r>
            <a:endParaRPr sz="1700"/>
          </a:p>
        </p:txBody>
      </p:sp>
      <p:sp>
        <p:nvSpPr>
          <p:cNvPr id="220" name="Google Shape;220;p26"/>
          <p:cNvSpPr/>
          <p:nvPr/>
        </p:nvSpPr>
        <p:spPr>
          <a:xfrm>
            <a:off x="1473350" y="3223125"/>
            <a:ext cx="1023000" cy="1066200"/>
          </a:xfrm>
          <a:prstGeom prst="ellipse">
            <a:avLst/>
          </a:prstGeom>
          <a:solidFill>
            <a:srgbClr val="FD644E"/>
          </a:solidFill>
          <a:ln cap="flat" cmpd="sng" w="28575">
            <a:solidFill>
              <a:srgbClr val="E05A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Inter Light"/>
                <a:ea typeface="Inter Light"/>
                <a:cs typeface="Inter Light"/>
                <a:sym typeface="Inter Light"/>
              </a:rPr>
              <a:t>x</a:t>
            </a:r>
            <a:r>
              <a:rPr baseline="-25000" lang="en" sz="1700">
                <a:latin typeface="Inter Light"/>
                <a:ea typeface="Inter Light"/>
                <a:cs typeface="Inter Light"/>
                <a:sym typeface="Inter Light"/>
              </a:rPr>
              <a:t>2</a:t>
            </a:r>
            <a:endParaRPr sz="1700"/>
          </a:p>
        </p:txBody>
      </p:sp>
      <p:cxnSp>
        <p:nvCxnSpPr>
          <p:cNvPr id="221" name="Google Shape;221;p26"/>
          <p:cNvCxnSpPr>
            <a:stCxn id="219" idx="6"/>
            <a:endCxn id="217" idx="2"/>
          </p:cNvCxnSpPr>
          <p:nvPr/>
        </p:nvCxnSpPr>
        <p:spPr>
          <a:xfrm flipH="1" rot="10800000">
            <a:off x="2496350" y="1676600"/>
            <a:ext cx="1517100" cy="281100"/>
          </a:xfrm>
          <a:prstGeom prst="straightConnector1">
            <a:avLst/>
          </a:prstGeom>
          <a:noFill/>
          <a:ln cap="flat" cmpd="sng" w="9525">
            <a:solidFill>
              <a:srgbClr val="85939C"/>
            </a:solidFill>
            <a:prstDash val="solid"/>
            <a:round/>
            <a:headEnd len="med" w="med" type="none"/>
            <a:tailEnd len="med" w="med" type="triangle"/>
          </a:ln>
        </p:spPr>
      </p:cxnSp>
      <p:cxnSp>
        <p:nvCxnSpPr>
          <p:cNvPr id="222" name="Google Shape;222;p26"/>
          <p:cNvCxnSpPr>
            <a:stCxn id="219" idx="6"/>
            <a:endCxn id="216" idx="2"/>
          </p:cNvCxnSpPr>
          <p:nvPr/>
        </p:nvCxnSpPr>
        <p:spPr>
          <a:xfrm>
            <a:off x="2496350" y="1957700"/>
            <a:ext cx="1517100" cy="901500"/>
          </a:xfrm>
          <a:prstGeom prst="straightConnector1">
            <a:avLst/>
          </a:prstGeom>
          <a:noFill/>
          <a:ln cap="flat" cmpd="sng" w="9525">
            <a:solidFill>
              <a:srgbClr val="85939C"/>
            </a:solidFill>
            <a:prstDash val="solid"/>
            <a:round/>
            <a:headEnd len="med" w="med" type="none"/>
            <a:tailEnd len="med" w="med" type="triangle"/>
          </a:ln>
        </p:spPr>
      </p:cxnSp>
      <p:cxnSp>
        <p:nvCxnSpPr>
          <p:cNvPr id="223" name="Google Shape;223;p26"/>
          <p:cNvCxnSpPr>
            <a:stCxn id="220" idx="6"/>
            <a:endCxn id="217" idx="2"/>
          </p:cNvCxnSpPr>
          <p:nvPr/>
        </p:nvCxnSpPr>
        <p:spPr>
          <a:xfrm flipH="1" rot="10800000">
            <a:off x="2496350" y="1676625"/>
            <a:ext cx="1517100" cy="2079600"/>
          </a:xfrm>
          <a:prstGeom prst="straightConnector1">
            <a:avLst/>
          </a:prstGeom>
          <a:noFill/>
          <a:ln cap="flat" cmpd="sng" w="9525">
            <a:solidFill>
              <a:srgbClr val="85939C"/>
            </a:solidFill>
            <a:prstDash val="solid"/>
            <a:round/>
            <a:headEnd len="med" w="med" type="none"/>
            <a:tailEnd len="med" w="med" type="triangle"/>
          </a:ln>
        </p:spPr>
      </p:cxnSp>
      <p:cxnSp>
        <p:nvCxnSpPr>
          <p:cNvPr id="224" name="Google Shape;224;p26"/>
          <p:cNvCxnSpPr>
            <a:stCxn id="220" idx="6"/>
            <a:endCxn id="216" idx="2"/>
          </p:cNvCxnSpPr>
          <p:nvPr/>
        </p:nvCxnSpPr>
        <p:spPr>
          <a:xfrm flipH="1" rot="10800000">
            <a:off x="2496350" y="2859225"/>
            <a:ext cx="1517100" cy="897000"/>
          </a:xfrm>
          <a:prstGeom prst="straightConnector1">
            <a:avLst/>
          </a:prstGeom>
          <a:noFill/>
          <a:ln cap="flat" cmpd="sng" w="9525">
            <a:solidFill>
              <a:srgbClr val="85939C"/>
            </a:solidFill>
            <a:prstDash val="solid"/>
            <a:round/>
            <a:headEnd len="med" w="med" type="none"/>
            <a:tailEnd len="med" w="med" type="triangle"/>
          </a:ln>
        </p:spPr>
      </p:cxnSp>
      <p:cxnSp>
        <p:nvCxnSpPr>
          <p:cNvPr id="225" name="Google Shape;225;p26"/>
          <p:cNvCxnSpPr>
            <a:stCxn id="217" idx="6"/>
            <a:endCxn id="218" idx="2"/>
          </p:cNvCxnSpPr>
          <p:nvPr/>
        </p:nvCxnSpPr>
        <p:spPr>
          <a:xfrm>
            <a:off x="5036550" y="1676600"/>
            <a:ext cx="1381800" cy="1182600"/>
          </a:xfrm>
          <a:prstGeom prst="straightConnector1">
            <a:avLst/>
          </a:prstGeom>
          <a:noFill/>
          <a:ln cap="flat" cmpd="sng" w="9525">
            <a:solidFill>
              <a:srgbClr val="85939C"/>
            </a:solidFill>
            <a:prstDash val="solid"/>
            <a:round/>
            <a:headEnd len="med" w="med" type="none"/>
            <a:tailEnd len="med" w="med" type="triangle"/>
          </a:ln>
        </p:spPr>
      </p:cxnSp>
      <p:cxnSp>
        <p:nvCxnSpPr>
          <p:cNvPr id="226" name="Google Shape;226;p26"/>
          <p:cNvCxnSpPr>
            <a:stCxn id="216" idx="6"/>
            <a:endCxn id="218" idx="2"/>
          </p:cNvCxnSpPr>
          <p:nvPr/>
        </p:nvCxnSpPr>
        <p:spPr>
          <a:xfrm>
            <a:off x="5036550" y="2859150"/>
            <a:ext cx="1381800" cy="0"/>
          </a:xfrm>
          <a:prstGeom prst="straightConnector1">
            <a:avLst/>
          </a:prstGeom>
          <a:noFill/>
          <a:ln cap="flat" cmpd="sng" w="9525">
            <a:solidFill>
              <a:srgbClr val="85939C"/>
            </a:solidFill>
            <a:prstDash val="solid"/>
            <a:round/>
            <a:headEnd len="med" w="med" type="none"/>
            <a:tailEnd len="med" w="med" type="triangle"/>
          </a:ln>
        </p:spPr>
      </p:cxnSp>
      <p:sp>
        <p:nvSpPr>
          <p:cNvPr id="227" name="Google Shape;227;p26"/>
          <p:cNvSpPr/>
          <p:nvPr/>
        </p:nvSpPr>
        <p:spPr>
          <a:xfrm>
            <a:off x="4013550" y="3508600"/>
            <a:ext cx="1023000" cy="1066200"/>
          </a:xfrm>
          <a:prstGeom prst="ellipse">
            <a:avLst/>
          </a:prstGeom>
          <a:solidFill>
            <a:srgbClr val="61D836"/>
          </a:solidFill>
          <a:ln cap="flat" cmpd="sng" w="28575">
            <a:solidFill>
              <a:srgbClr val="54B8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𝑓(</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x</a:t>
            </a:r>
            <a:r>
              <a:rPr baseline="-25000" lang="en">
                <a:latin typeface="Inter Light"/>
                <a:ea typeface="Inter Light"/>
                <a:cs typeface="Inter Light"/>
                <a:sym typeface="Inter Light"/>
              </a:rPr>
              <a:t>2</a:t>
            </a:r>
            <a:r>
              <a:rPr lang="en">
                <a:latin typeface="Inter Light"/>
                <a:ea typeface="Inter Light"/>
                <a:cs typeface="Inter Light"/>
                <a:sym typeface="Inter Light"/>
              </a:rPr>
              <a:t>)</a:t>
            </a:r>
            <a:endParaRPr/>
          </a:p>
        </p:txBody>
      </p:sp>
      <p:cxnSp>
        <p:nvCxnSpPr>
          <p:cNvPr id="228" name="Google Shape;228;p26"/>
          <p:cNvCxnSpPr>
            <a:stCxn id="219" idx="6"/>
            <a:endCxn id="227" idx="2"/>
          </p:cNvCxnSpPr>
          <p:nvPr/>
        </p:nvCxnSpPr>
        <p:spPr>
          <a:xfrm>
            <a:off x="2496350" y="1957700"/>
            <a:ext cx="1517100" cy="2084100"/>
          </a:xfrm>
          <a:prstGeom prst="straightConnector1">
            <a:avLst/>
          </a:prstGeom>
          <a:noFill/>
          <a:ln cap="flat" cmpd="sng" w="9525">
            <a:solidFill>
              <a:srgbClr val="85939C"/>
            </a:solidFill>
            <a:prstDash val="solid"/>
            <a:round/>
            <a:headEnd len="med" w="med" type="none"/>
            <a:tailEnd len="med" w="med" type="triangle"/>
          </a:ln>
        </p:spPr>
      </p:cxnSp>
      <p:cxnSp>
        <p:nvCxnSpPr>
          <p:cNvPr id="229" name="Google Shape;229;p26"/>
          <p:cNvCxnSpPr>
            <a:stCxn id="220" idx="6"/>
            <a:endCxn id="227" idx="2"/>
          </p:cNvCxnSpPr>
          <p:nvPr/>
        </p:nvCxnSpPr>
        <p:spPr>
          <a:xfrm>
            <a:off x="2496350" y="3756225"/>
            <a:ext cx="1517100" cy="285600"/>
          </a:xfrm>
          <a:prstGeom prst="straightConnector1">
            <a:avLst/>
          </a:prstGeom>
          <a:noFill/>
          <a:ln cap="flat" cmpd="sng" w="9525">
            <a:solidFill>
              <a:srgbClr val="85939C"/>
            </a:solidFill>
            <a:prstDash val="solid"/>
            <a:round/>
            <a:headEnd len="med" w="med" type="none"/>
            <a:tailEnd len="med" w="med" type="triangle"/>
          </a:ln>
        </p:spPr>
      </p:cxnSp>
      <p:cxnSp>
        <p:nvCxnSpPr>
          <p:cNvPr id="230" name="Google Shape;230;p26"/>
          <p:cNvCxnSpPr>
            <a:stCxn id="227" idx="6"/>
            <a:endCxn id="218" idx="2"/>
          </p:cNvCxnSpPr>
          <p:nvPr/>
        </p:nvCxnSpPr>
        <p:spPr>
          <a:xfrm flipH="1" rot="10800000">
            <a:off x="5036550" y="2859100"/>
            <a:ext cx="1381800" cy="1182600"/>
          </a:xfrm>
          <a:prstGeom prst="straightConnector1">
            <a:avLst/>
          </a:prstGeom>
          <a:noFill/>
          <a:ln cap="flat" cmpd="sng" w="9525">
            <a:solidFill>
              <a:srgbClr val="85939C"/>
            </a:solidFill>
            <a:prstDash val="solid"/>
            <a:round/>
            <a:headEnd len="med" w="med" type="none"/>
            <a:tailEnd len="med" w="med" type="triangle"/>
          </a:ln>
        </p:spPr>
      </p:cxnSp>
      <p:sp>
        <p:nvSpPr>
          <p:cNvPr id="231" name="Google Shape;231;p26"/>
          <p:cNvSpPr/>
          <p:nvPr/>
        </p:nvSpPr>
        <p:spPr>
          <a:xfrm>
            <a:off x="1260075" y="1122475"/>
            <a:ext cx="1458600" cy="3365700"/>
          </a:xfrm>
          <a:prstGeom prst="roundRect">
            <a:avLst>
              <a:gd fmla="val 16667" name="adj"/>
            </a:avLst>
          </a:prstGeom>
          <a:noFill/>
          <a:ln cap="flat" cmpd="sng" w="9525">
            <a:solidFill>
              <a:srgbClr val="E05A4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txBox="1"/>
          <p:nvPr/>
        </p:nvSpPr>
        <p:spPr>
          <a:xfrm>
            <a:off x="1251450" y="4574475"/>
            <a:ext cx="145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Light"/>
                <a:ea typeface="Montserrat Light"/>
                <a:cs typeface="Montserrat Light"/>
                <a:sym typeface="Montserrat Light"/>
              </a:rPr>
              <a:t>Capa de entrada</a:t>
            </a:r>
            <a:endParaRPr sz="1000">
              <a:latin typeface="Montserrat Light"/>
              <a:ea typeface="Montserrat Light"/>
              <a:cs typeface="Montserrat Light"/>
              <a:sym typeface="Montserrat Light"/>
            </a:endParaRPr>
          </a:p>
        </p:txBody>
      </p:sp>
      <p:sp>
        <p:nvSpPr>
          <p:cNvPr id="233" name="Google Shape;233;p26"/>
          <p:cNvSpPr/>
          <p:nvPr/>
        </p:nvSpPr>
        <p:spPr>
          <a:xfrm>
            <a:off x="3795750" y="993025"/>
            <a:ext cx="1458600" cy="3732300"/>
          </a:xfrm>
          <a:prstGeom prst="roundRect">
            <a:avLst>
              <a:gd fmla="val 16667" name="adj"/>
            </a:avLst>
          </a:prstGeom>
          <a:noFill/>
          <a:ln cap="flat" cmpd="sng" w="9525">
            <a:solidFill>
              <a:srgbClr val="54B83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txBox="1"/>
          <p:nvPr/>
        </p:nvSpPr>
        <p:spPr>
          <a:xfrm>
            <a:off x="3795750" y="4691150"/>
            <a:ext cx="145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Light"/>
                <a:ea typeface="Montserrat Light"/>
                <a:cs typeface="Montserrat Light"/>
                <a:sym typeface="Montserrat Light"/>
              </a:rPr>
              <a:t>Capa oculta</a:t>
            </a:r>
            <a:endParaRPr sz="1000">
              <a:latin typeface="Montserrat Light"/>
              <a:ea typeface="Montserrat Light"/>
              <a:cs typeface="Montserrat Light"/>
              <a:sym typeface="Montserrat Light"/>
            </a:endParaRPr>
          </a:p>
        </p:txBody>
      </p:sp>
      <p:sp>
        <p:nvSpPr>
          <p:cNvPr id="235" name="Google Shape;235;p26"/>
          <p:cNvSpPr/>
          <p:nvPr/>
        </p:nvSpPr>
        <p:spPr>
          <a:xfrm>
            <a:off x="6293400" y="1817100"/>
            <a:ext cx="1637700" cy="2084100"/>
          </a:xfrm>
          <a:prstGeom prst="roundRect">
            <a:avLst>
              <a:gd fmla="val 16667" name="adj"/>
            </a:avLst>
          </a:prstGeom>
          <a:noFill/>
          <a:ln cap="flat" cmpd="sng" w="9525">
            <a:solidFill>
              <a:srgbClr val="185E8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txBox="1"/>
          <p:nvPr/>
        </p:nvSpPr>
        <p:spPr>
          <a:xfrm>
            <a:off x="6382950" y="3901200"/>
            <a:ext cx="145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Light"/>
                <a:ea typeface="Montserrat Light"/>
                <a:cs typeface="Montserrat Light"/>
                <a:sym typeface="Montserrat Light"/>
              </a:rPr>
              <a:t>Capa de salida</a:t>
            </a:r>
            <a:endParaRPr sz="10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p:nvPr/>
        </p:nvSpPr>
        <p:spPr>
          <a:xfrm>
            <a:off x="6219050" y="1817100"/>
            <a:ext cx="1637700" cy="2084100"/>
          </a:xfrm>
          <a:prstGeom prst="roundRect">
            <a:avLst>
              <a:gd fmla="val 16667" name="adj"/>
            </a:avLst>
          </a:prstGeom>
          <a:noFill/>
          <a:ln cap="flat" cmpd="sng" w="9525">
            <a:solidFill>
              <a:srgbClr val="185E8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3842700" y="597450"/>
            <a:ext cx="1458600" cy="4523400"/>
          </a:xfrm>
          <a:prstGeom prst="roundRect">
            <a:avLst>
              <a:gd fmla="val 16667" name="adj"/>
            </a:avLst>
          </a:prstGeom>
          <a:noFill/>
          <a:ln cap="flat" cmpd="sng" w="9525">
            <a:solidFill>
              <a:srgbClr val="54B83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7"/>
          <p:cNvGrpSpPr/>
          <p:nvPr/>
        </p:nvGrpSpPr>
        <p:grpSpPr>
          <a:xfrm>
            <a:off x="664944" y="329610"/>
            <a:ext cx="452420" cy="433992"/>
            <a:chOff x="5233525" y="4954450"/>
            <a:chExt cx="538275" cy="516350"/>
          </a:xfrm>
        </p:grpSpPr>
        <p:sp>
          <p:nvSpPr>
            <p:cNvPr id="244" name="Google Shape;244;p27"/>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7"/>
          <p:cNvSpPr txBox="1"/>
          <p:nvPr/>
        </p:nvSpPr>
        <p:spPr>
          <a:xfrm>
            <a:off x="0" y="0"/>
            <a:ext cx="9144000" cy="10932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3000">
                <a:latin typeface="Roboto Light"/>
                <a:ea typeface="Roboto Light"/>
                <a:cs typeface="Roboto Light"/>
                <a:sym typeface="Roboto Light"/>
              </a:rPr>
              <a:t>   Redes neuronales</a:t>
            </a:r>
            <a:endParaRPr sz="3000">
              <a:latin typeface="Roboto Light"/>
              <a:ea typeface="Roboto Light"/>
              <a:cs typeface="Roboto Light"/>
              <a:sym typeface="Roboto Light"/>
            </a:endParaRPr>
          </a:p>
        </p:txBody>
      </p:sp>
      <p:sp>
        <p:nvSpPr>
          <p:cNvPr id="256" name="Google Shape;256;p2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27"/>
          <p:cNvSpPr/>
          <p:nvPr/>
        </p:nvSpPr>
        <p:spPr>
          <a:xfrm>
            <a:off x="3963750" y="689875"/>
            <a:ext cx="1216500" cy="1267800"/>
          </a:xfrm>
          <a:prstGeom prst="ellipse">
            <a:avLst/>
          </a:prstGeom>
          <a:solidFill>
            <a:srgbClr val="61D836"/>
          </a:solidFill>
          <a:ln cap="flat" cmpd="sng" w="28575">
            <a:solidFill>
              <a:srgbClr val="54B83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a:latin typeface="Inter Light"/>
                <a:ea typeface="Inter Light"/>
                <a:cs typeface="Inter Light"/>
                <a:sym typeface="Inter Light"/>
              </a:rPr>
              <a:t>w</a:t>
            </a:r>
            <a:r>
              <a:rPr baseline="-25000" lang="en">
                <a:latin typeface="Inter Light"/>
                <a:ea typeface="Inter Light"/>
                <a:cs typeface="Inter Light"/>
                <a:sym typeface="Inter Light"/>
              </a:rPr>
              <a:t>11</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 </a:t>
            </a:r>
            <a:r>
              <a:rPr i="1" lang="en">
                <a:latin typeface="Inter Light"/>
                <a:ea typeface="Inter Light"/>
                <a:cs typeface="Inter Light"/>
                <a:sym typeface="Inter Light"/>
              </a:rPr>
              <a:t>w</a:t>
            </a:r>
            <a:r>
              <a:rPr baseline="-25000" i="1" lang="en">
                <a:latin typeface="Inter Light"/>
                <a:ea typeface="Inter Light"/>
                <a:cs typeface="Inter Light"/>
                <a:sym typeface="Inter Light"/>
              </a:rPr>
              <a:t>12</a:t>
            </a:r>
            <a:r>
              <a:rPr lang="en">
                <a:latin typeface="Inter Light"/>
                <a:ea typeface="Inter Light"/>
                <a:cs typeface="Inter Light"/>
                <a:sym typeface="Inter Light"/>
              </a:rPr>
              <a:t>x</a:t>
            </a:r>
            <a:r>
              <a:rPr baseline="-25000" lang="en">
                <a:latin typeface="Inter Light"/>
                <a:ea typeface="Inter Light"/>
                <a:cs typeface="Inter Light"/>
                <a:sym typeface="Inter Light"/>
              </a:rPr>
              <a:t>2</a:t>
            </a:r>
            <a:endParaRPr/>
          </a:p>
        </p:txBody>
      </p:sp>
      <p:sp>
        <p:nvSpPr>
          <p:cNvPr id="258" name="Google Shape;258;p27"/>
          <p:cNvSpPr/>
          <p:nvPr/>
        </p:nvSpPr>
        <p:spPr>
          <a:xfrm>
            <a:off x="6344149" y="2136150"/>
            <a:ext cx="1387500" cy="1446000"/>
          </a:xfrm>
          <a:prstGeom prst="ellipse">
            <a:avLst/>
          </a:prstGeom>
          <a:solidFill>
            <a:srgbClr val="04A2FF"/>
          </a:solidFill>
          <a:ln cap="flat" cmpd="sng" w="28575">
            <a:solidFill>
              <a:srgbClr val="185E8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a:latin typeface="Inter Light"/>
                <a:ea typeface="Inter Light"/>
                <a:cs typeface="Inter Light"/>
                <a:sym typeface="Inter Light"/>
              </a:rPr>
              <a:t>w’</a:t>
            </a:r>
            <a:r>
              <a:rPr baseline="-25000" lang="en">
                <a:latin typeface="Inter Light"/>
                <a:ea typeface="Inter Light"/>
                <a:cs typeface="Inter Light"/>
                <a:sym typeface="Inter Light"/>
              </a:rPr>
              <a:t>1</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a:t>
            </a:r>
            <a:r>
              <a:rPr i="1" lang="en">
                <a:latin typeface="Inter Light"/>
                <a:ea typeface="Inter Light"/>
                <a:cs typeface="Inter Light"/>
                <a:sym typeface="Inter Light"/>
              </a:rPr>
              <a:t>w’</a:t>
            </a:r>
            <a:r>
              <a:rPr baseline="-25000" i="1" lang="en">
                <a:latin typeface="Inter Light"/>
                <a:ea typeface="Inter Light"/>
                <a:cs typeface="Inter Light"/>
                <a:sym typeface="Inter Light"/>
              </a:rPr>
              <a:t>2</a:t>
            </a:r>
            <a:r>
              <a:rPr lang="en">
                <a:latin typeface="Inter Light"/>
                <a:ea typeface="Inter Light"/>
                <a:cs typeface="Inter Light"/>
                <a:sym typeface="Inter Light"/>
              </a:rPr>
              <a:t>x’</a:t>
            </a:r>
            <a:r>
              <a:rPr baseline="-25000" lang="en">
                <a:latin typeface="Inter Light"/>
                <a:ea typeface="Inter Light"/>
                <a:cs typeface="Inter Light"/>
                <a:sym typeface="Inter Light"/>
              </a:rPr>
              <a:t>2</a:t>
            </a:r>
            <a:r>
              <a:rPr lang="en">
                <a:latin typeface="Inter Light"/>
                <a:ea typeface="Inter Light"/>
                <a:cs typeface="Inter Light"/>
                <a:sym typeface="Inter Light"/>
              </a:rPr>
              <a:t>+</a:t>
            </a:r>
            <a:r>
              <a:rPr i="1" lang="en">
                <a:latin typeface="Inter Light"/>
                <a:ea typeface="Inter Light"/>
                <a:cs typeface="Inter Light"/>
                <a:sym typeface="Inter Light"/>
              </a:rPr>
              <a:t>w’</a:t>
            </a:r>
            <a:r>
              <a:rPr baseline="-25000" i="1" lang="en">
                <a:latin typeface="Inter Light"/>
                <a:ea typeface="Inter Light"/>
                <a:cs typeface="Inter Light"/>
                <a:sym typeface="Inter Light"/>
              </a:rPr>
              <a:t>3</a:t>
            </a:r>
            <a:r>
              <a:rPr lang="en">
                <a:latin typeface="Inter Light"/>
                <a:ea typeface="Inter Light"/>
                <a:cs typeface="Inter Light"/>
                <a:sym typeface="Inter Light"/>
              </a:rPr>
              <a:t>x’</a:t>
            </a:r>
            <a:r>
              <a:rPr baseline="-25000" lang="en">
                <a:latin typeface="Inter Light"/>
                <a:ea typeface="Inter Light"/>
                <a:cs typeface="Inter Light"/>
                <a:sym typeface="Inter Light"/>
              </a:rPr>
              <a:t>3</a:t>
            </a:r>
            <a:endParaRPr/>
          </a:p>
        </p:txBody>
      </p:sp>
      <p:sp>
        <p:nvSpPr>
          <p:cNvPr id="259" name="Google Shape;259;p27"/>
          <p:cNvSpPr/>
          <p:nvPr/>
        </p:nvSpPr>
        <p:spPr>
          <a:xfrm>
            <a:off x="1473350" y="1424600"/>
            <a:ext cx="1023000" cy="1066200"/>
          </a:xfrm>
          <a:prstGeom prst="ellipse">
            <a:avLst/>
          </a:prstGeom>
          <a:solidFill>
            <a:srgbClr val="FD644E"/>
          </a:solidFill>
          <a:ln cap="flat" cmpd="sng" w="28575">
            <a:solidFill>
              <a:srgbClr val="E05A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Inter Light"/>
                <a:ea typeface="Inter Light"/>
                <a:cs typeface="Inter Light"/>
                <a:sym typeface="Inter Light"/>
              </a:rPr>
              <a:t>x</a:t>
            </a:r>
            <a:r>
              <a:rPr baseline="-25000" lang="en" sz="1700">
                <a:latin typeface="Inter Light"/>
                <a:ea typeface="Inter Light"/>
                <a:cs typeface="Inter Light"/>
                <a:sym typeface="Inter Light"/>
              </a:rPr>
              <a:t>1</a:t>
            </a:r>
            <a:endParaRPr sz="1700"/>
          </a:p>
        </p:txBody>
      </p:sp>
      <p:sp>
        <p:nvSpPr>
          <p:cNvPr id="260" name="Google Shape;260;p27"/>
          <p:cNvSpPr/>
          <p:nvPr/>
        </p:nvSpPr>
        <p:spPr>
          <a:xfrm>
            <a:off x="1473350" y="3223125"/>
            <a:ext cx="1023000" cy="1066200"/>
          </a:xfrm>
          <a:prstGeom prst="ellipse">
            <a:avLst/>
          </a:prstGeom>
          <a:solidFill>
            <a:srgbClr val="FD644E"/>
          </a:solidFill>
          <a:ln cap="flat" cmpd="sng" w="28575">
            <a:solidFill>
              <a:srgbClr val="E05A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Inter Light"/>
                <a:ea typeface="Inter Light"/>
                <a:cs typeface="Inter Light"/>
                <a:sym typeface="Inter Light"/>
              </a:rPr>
              <a:t>x</a:t>
            </a:r>
            <a:r>
              <a:rPr baseline="-25000" lang="en" sz="1700">
                <a:latin typeface="Inter Light"/>
                <a:ea typeface="Inter Light"/>
                <a:cs typeface="Inter Light"/>
                <a:sym typeface="Inter Light"/>
              </a:rPr>
              <a:t>2</a:t>
            </a:r>
            <a:endParaRPr sz="1700"/>
          </a:p>
        </p:txBody>
      </p:sp>
      <p:cxnSp>
        <p:nvCxnSpPr>
          <p:cNvPr id="261" name="Google Shape;261;p27"/>
          <p:cNvCxnSpPr>
            <a:stCxn id="259" idx="6"/>
            <a:endCxn id="257" idx="2"/>
          </p:cNvCxnSpPr>
          <p:nvPr/>
        </p:nvCxnSpPr>
        <p:spPr>
          <a:xfrm flipH="1" rot="10800000">
            <a:off x="2496350" y="1323800"/>
            <a:ext cx="1467300" cy="633900"/>
          </a:xfrm>
          <a:prstGeom prst="straightConnector1">
            <a:avLst/>
          </a:prstGeom>
          <a:noFill/>
          <a:ln cap="flat" cmpd="sng" w="9525">
            <a:solidFill>
              <a:srgbClr val="85939C"/>
            </a:solidFill>
            <a:prstDash val="solid"/>
            <a:round/>
            <a:headEnd len="med" w="med" type="none"/>
            <a:tailEnd len="med" w="med" type="triangle"/>
          </a:ln>
        </p:spPr>
      </p:cxnSp>
      <p:cxnSp>
        <p:nvCxnSpPr>
          <p:cNvPr id="262" name="Google Shape;262;p27"/>
          <p:cNvCxnSpPr>
            <a:stCxn id="259" idx="6"/>
            <a:endCxn id="263" idx="2"/>
          </p:cNvCxnSpPr>
          <p:nvPr/>
        </p:nvCxnSpPr>
        <p:spPr>
          <a:xfrm>
            <a:off x="2496350" y="1957700"/>
            <a:ext cx="1467300" cy="899400"/>
          </a:xfrm>
          <a:prstGeom prst="straightConnector1">
            <a:avLst/>
          </a:prstGeom>
          <a:noFill/>
          <a:ln cap="flat" cmpd="sng" w="9525">
            <a:solidFill>
              <a:srgbClr val="85939C"/>
            </a:solidFill>
            <a:prstDash val="solid"/>
            <a:round/>
            <a:headEnd len="med" w="med" type="none"/>
            <a:tailEnd len="med" w="med" type="triangle"/>
          </a:ln>
        </p:spPr>
      </p:cxnSp>
      <p:cxnSp>
        <p:nvCxnSpPr>
          <p:cNvPr id="264" name="Google Shape;264;p27"/>
          <p:cNvCxnSpPr>
            <a:stCxn id="260" idx="6"/>
            <a:endCxn id="257" idx="2"/>
          </p:cNvCxnSpPr>
          <p:nvPr/>
        </p:nvCxnSpPr>
        <p:spPr>
          <a:xfrm flipH="1" rot="10800000">
            <a:off x="2496350" y="1323825"/>
            <a:ext cx="1467300" cy="2432400"/>
          </a:xfrm>
          <a:prstGeom prst="straightConnector1">
            <a:avLst/>
          </a:prstGeom>
          <a:noFill/>
          <a:ln cap="flat" cmpd="sng" w="9525">
            <a:solidFill>
              <a:srgbClr val="85939C"/>
            </a:solidFill>
            <a:prstDash val="solid"/>
            <a:round/>
            <a:headEnd len="med" w="med" type="none"/>
            <a:tailEnd len="med" w="med" type="triangle"/>
          </a:ln>
        </p:spPr>
      </p:cxnSp>
      <p:cxnSp>
        <p:nvCxnSpPr>
          <p:cNvPr id="265" name="Google Shape;265;p27"/>
          <p:cNvCxnSpPr>
            <a:stCxn id="260" idx="6"/>
            <a:endCxn id="263" idx="2"/>
          </p:cNvCxnSpPr>
          <p:nvPr/>
        </p:nvCxnSpPr>
        <p:spPr>
          <a:xfrm flipH="1" rot="10800000">
            <a:off x="2496350" y="2856825"/>
            <a:ext cx="1467300" cy="899400"/>
          </a:xfrm>
          <a:prstGeom prst="straightConnector1">
            <a:avLst/>
          </a:prstGeom>
          <a:noFill/>
          <a:ln cap="flat" cmpd="sng" w="9525">
            <a:solidFill>
              <a:srgbClr val="85939C"/>
            </a:solidFill>
            <a:prstDash val="solid"/>
            <a:round/>
            <a:headEnd len="med" w="med" type="none"/>
            <a:tailEnd len="med" w="med" type="triangle"/>
          </a:ln>
        </p:spPr>
      </p:cxnSp>
      <p:cxnSp>
        <p:nvCxnSpPr>
          <p:cNvPr id="266" name="Google Shape;266;p27"/>
          <p:cNvCxnSpPr>
            <a:stCxn id="257" idx="6"/>
            <a:endCxn id="258" idx="2"/>
          </p:cNvCxnSpPr>
          <p:nvPr/>
        </p:nvCxnSpPr>
        <p:spPr>
          <a:xfrm>
            <a:off x="5180250" y="1323775"/>
            <a:ext cx="1164000" cy="1535400"/>
          </a:xfrm>
          <a:prstGeom prst="straightConnector1">
            <a:avLst/>
          </a:prstGeom>
          <a:noFill/>
          <a:ln cap="flat" cmpd="sng" w="9525">
            <a:solidFill>
              <a:srgbClr val="85939C"/>
            </a:solidFill>
            <a:prstDash val="solid"/>
            <a:round/>
            <a:headEnd len="med" w="med" type="none"/>
            <a:tailEnd len="med" w="med" type="triangle"/>
          </a:ln>
        </p:spPr>
      </p:cxnSp>
      <p:cxnSp>
        <p:nvCxnSpPr>
          <p:cNvPr id="267" name="Google Shape;267;p27"/>
          <p:cNvCxnSpPr>
            <a:stCxn id="263" idx="6"/>
            <a:endCxn id="258" idx="2"/>
          </p:cNvCxnSpPr>
          <p:nvPr/>
        </p:nvCxnSpPr>
        <p:spPr>
          <a:xfrm>
            <a:off x="5180250" y="2856950"/>
            <a:ext cx="1164000" cy="2100"/>
          </a:xfrm>
          <a:prstGeom prst="straightConnector1">
            <a:avLst/>
          </a:prstGeom>
          <a:noFill/>
          <a:ln cap="flat" cmpd="sng" w="9525">
            <a:solidFill>
              <a:srgbClr val="85939C"/>
            </a:solidFill>
            <a:prstDash val="solid"/>
            <a:round/>
            <a:headEnd len="med" w="med" type="none"/>
            <a:tailEnd len="med" w="med" type="triangle"/>
          </a:ln>
        </p:spPr>
      </p:cxnSp>
      <p:cxnSp>
        <p:nvCxnSpPr>
          <p:cNvPr id="268" name="Google Shape;268;p27"/>
          <p:cNvCxnSpPr>
            <a:stCxn id="259" idx="6"/>
            <a:endCxn id="269" idx="2"/>
          </p:cNvCxnSpPr>
          <p:nvPr/>
        </p:nvCxnSpPr>
        <p:spPr>
          <a:xfrm>
            <a:off x="2496350" y="1957700"/>
            <a:ext cx="1467300" cy="2432400"/>
          </a:xfrm>
          <a:prstGeom prst="straightConnector1">
            <a:avLst/>
          </a:prstGeom>
          <a:noFill/>
          <a:ln cap="flat" cmpd="sng" w="9525">
            <a:solidFill>
              <a:srgbClr val="85939C"/>
            </a:solidFill>
            <a:prstDash val="solid"/>
            <a:round/>
            <a:headEnd len="med" w="med" type="none"/>
            <a:tailEnd len="med" w="med" type="triangle"/>
          </a:ln>
        </p:spPr>
      </p:cxnSp>
      <p:cxnSp>
        <p:nvCxnSpPr>
          <p:cNvPr id="270" name="Google Shape;270;p27"/>
          <p:cNvCxnSpPr>
            <a:stCxn id="260" idx="6"/>
            <a:endCxn id="269" idx="2"/>
          </p:cNvCxnSpPr>
          <p:nvPr/>
        </p:nvCxnSpPr>
        <p:spPr>
          <a:xfrm>
            <a:off x="2496350" y="3756225"/>
            <a:ext cx="1467300" cy="633900"/>
          </a:xfrm>
          <a:prstGeom prst="straightConnector1">
            <a:avLst/>
          </a:prstGeom>
          <a:noFill/>
          <a:ln cap="flat" cmpd="sng" w="9525">
            <a:solidFill>
              <a:srgbClr val="85939C"/>
            </a:solidFill>
            <a:prstDash val="solid"/>
            <a:round/>
            <a:headEnd len="med" w="med" type="none"/>
            <a:tailEnd len="med" w="med" type="triangle"/>
          </a:ln>
        </p:spPr>
      </p:cxnSp>
      <p:cxnSp>
        <p:nvCxnSpPr>
          <p:cNvPr id="271" name="Google Shape;271;p27"/>
          <p:cNvCxnSpPr>
            <a:stCxn id="269" idx="6"/>
            <a:endCxn id="258" idx="2"/>
          </p:cNvCxnSpPr>
          <p:nvPr/>
        </p:nvCxnSpPr>
        <p:spPr>
          <a:xfrm flipH="1" rot="10800000">
            <a:off x="5180250" y="2859225"/>
            <a:ext cx="1164000" cy="1530900"/>
          </a:xfrm>
          <a:prstGeom prst="straightConnector1">
            <a:avLst/>
          </a:prstGeom>
          <a:noFill/>
          <a:ln cap="flat" cmpd="sng" w="9525">
            <a:solidFill>
              <a:srgbClr val="85939C"/>
            </a:solidFill>
            <a:prstDash val="solid"/>
            <a:round/>
            <a:headEnd len="med" w="med" type="none"/>
            <a:tailEnd len="med" w="med" type="triangle"/>
          </a:ln>
        </p:spPr>
      </p:cxnSp>
      <p:sp>
        <p:nvSpPr>
          <p:cNvPr id="263" name="Google Shape;263;p27"/>
          <p:cNvSpPr/>
          <p:nvPr/>
        </p:nvSpPr>
        <p:spPr>
          <a:xfrm>
            <a:off x="3963750" y="2223050"/>
            <a:ext cx="1216500" cy="1267800"/>
          </a:xfrm>
          <a:prstGeom prst="ellipse">
            <a:avLst/>
          </a:prstGeom>
          <a:solidFill>
            <a:srgbClr val="61D836"/>
          </a:solidFill>
          <a:ln cap="flat" cmpd="sng" w="28575">
            <a:solidFill>
              <a:srgbClr val="54B83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a:latin typeface="Inter Light"/>
                <a:ea typeface="Inter Light"/>
                <a:cs typeface="Inter Light"/>
                <a:sym typeface="Inter Light"/>
              </a:rPr>
              <a:t>w</a:t>
            </a:r>
            <a:r>
              <a:rPr baseline="-25000" lang="en">
                <a:latin typeface="Inter Light"/>
                <a:ea typeface="Inter Light"/>
                <a:cs typeface="Inter Light"/>
                <a:sym typeface="Inter Light"/>
              </a:rPr>
              <a:t>21</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 </a:t>
            </a:r>
            <a:r>
              <a:rPr i="1" lang="en">
                <a:latin typeface="Inter Light"/>
                <a:ea typeface="Inter Light"/>
                <a:cs typeface="Inter Light"/>
                <a:sym typeface="Inter Light"/>
              </a:rPr>
              <a:t>w</a:t>
            </a:r>
            <a:r>
              <a:rPr baseline="-25000" i="1" lang="en">
                <a:latin typeface="Inter Light"/>
                <a:ea typeface="Inter Light"/>
                <a:cs typeface="Inter Light"/>
                <a:sym typeface="Inter Light"/>
              </a:rPr>
              <a:t>22</a:t>
            </a:r>
            <a:r>
              <a:rPr lang="en">
                <a:latin typeface="Inter Light"/>
                <a:ea typeface="Inter Light"/>
                <a:cs typeface="Inter Light"/>
                <a:sym typeface="Inter Light"/>
              </a:rPr>
              <a:t>x</a:t>
            </a:r>
            <a:r>
              <a:rPr baseline="-25000" lang="en">
                <a:latin typeface="Inter Light"/>
                <a:ea typeface="Inter Light"/>
                <a:cs typeface="Inter Light"/>
                <a:sym typeface="Inter Light"/>
              </a:rPr>
              <a:t>2</a:t>
            </a:r>
            <a:endParaRPr/>
          </a:p>
        </p:txBody>
      </p:sp>
      <p:sp>
        <p:nvSpPr>
          <p:cNvPr id="269" name="Google Shape;269;p27"/>
          <p:cNvSpPr/>
          <p:nvPr/>
        </p:nvSpPr>
        <p:spPr>
          <a:xfrm>
            <a:off x="3963750" y="3756225"/>
            <a:ext cx="1216500" cy="1267800"/>
          </a:xfrm>
          <a:prstGeom prst="ellipse">
            <a:avLst/>
          </a:prstGeom>
          <a:solidFill>
            <a:srgbClr val="61D836"/>
          </a:solidFill>
          <a:ln cap="flat" cmpd="sng" w="28575">
            <a:solidFill>
              <a:srgbClr val="54B83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a:latin typeface="Inter Light"/>
                <a:ea typeface="Inter Light"/>
                <a:cs typeface="Inter Light"/>
                <a:sym typeface="Inter Light"/>
              </a:rPr>
              <a:t>w</a:t>
            </a:r>
            <a:r>
              <a:rPr baseline="-25000" lang="en">
                <a:latin typeface="Inter Light"/>
                <a:ea typeface="Inter Light"/>
                <a:cs typeface="Inter Light"/>
                <a:sym typeface="Inter Light"/>
              </a:rPr>
              <a:t>31</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 </a:t>
            </a:r>
            <a:r>
              <a:rPr i="1" lang="en">
                <a:latin typeface="Inter Light"/>
                <a:ea typeface="Inter Light"/>
                <a:cs typeface="Inter Light"/>
                <a:sym typeface="Inter Light"/>
              </a:rPr>
              <a:t>w</a:t>
            </a:r>
            <a:r>
              <a:rPr baseline="-25000" i="1" lang="en">
                <a:latin typeface="Inter Light"/>
                <a:ea typeface="Inter Light"/>
                <a:cs typeface="Inter Light"/>
                <a:sym typeface="Inter Light"/>
              </a:rPr>
              <a:t>32</a:t>
            </a:r>
            <a:r>
              <a:rPr lang="en">
                <a:latin typeface="Inter Light"/>
                <a:ea typeface="Inter Light"/>
                <a:cs typeface="Inter Light"/>
                <a:sym typeface="Inter Light"/>
              </a:rPr>
              <a:t>x</a:t>
            </a:r>
            <a:r>
              <a:rPr baseline="-25000" lang="en">
                <a:latin typeface="Inter Light"/>
                <a:ea typeface="Inter Light"/>
                <a:cs typeface="Inter Light"/>
                <a:sym typeface="Inter Light"/>
              </a:rPr>
              <a:t>2</a:t>
            </a:r>
            <a:endParaRPr/>
          </a:p>
        </p:txBody>
      </p:sp>
      <p:sp>
        <p:nvSpPr>
          <p:cNvPr id="272" name="Google Shape;272;p27"/>
          <p:cNvSpPr/>
          <p:nvPr/>
        </p:nvSpPr>
        <p:spPr>
          <a:xfrm>
            <a:off x="1260075" y="1122475"/>
            <a:ext cx="1458600" cy="3365700"/>
          </a:xfrm>
          <a:prstGeom prst="roundRect">
            <a:avLst>
              <a:gd fmla="val 16667" name="adj"/>
            </a:avLst>
          </a:prstGeom>
          <a:noFill/>
          <a:ln cap="flat" cmpd="sng" w="9525">
            <a:solidFill>
              <a:srgbClr val="E05A4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nvSpPr>
        <p:spPr>
          <a:xfrm>
            <a:off x="1251450" y="4574475"/>
            <a:ext cx="145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Light"/>
                <a:ea typeface="Montserrat Light"/>
                <a:cs typeface="Montserrat Light"/>
                <a:sym typeface="Montserrat Light"/>
              </a:rPr>
              <a:t>Capa de entrada</a:t>
            </a:r>
            <a:endParaRPr sz="1000">
              <a:latin typeface="Montserrat Light"/>
              <a:ea typeface="Montserrat Light"/>
              <a:cs typeface="Montserrat Light"/>
              <a:sym typeface="Montserrat Light"/>
            </a:endParaRPr>
          </a:p>
        </p:txBody>
      </p:sp>
      <p:sp>
        <p:nvSpPr>
          <p:cNvPr id="274" name="Google Shape;274;p27"/>
          <p:cNvSpPr txBox="1"/>
          <p:nvPr/>
        </p:nvSpPr>
        <p:spPr>
          <a:xfrm>
            <a:off x="6308600" y="3903825"/>
            <a:ext cx="145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Light"/>
                <a:ea typeface="Montserrat Light"/>
                <a:cs typeface="Montserrat Light"/>
                <a:sym typeface="Montserrat Light"/>
              </a:rPr>
              <a:t>Capa de salida</a:t>
            </a:r>
            <a:endParaRPr sz="10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p:nvPr/>
        </p:nvSpPr>
        <p:spPr>
          <a:xfrm>
            <a:off x="6639950" y="1592638"/>
            <a:ext cx="1637700" cy="2084100"/>
          </a:xfrm>
          <a:prstGeom prst="roundRect">
            <a:avLst>
              <a:gd fmla="val 16667" name="adj"/>
            </a:avLst>
          </a:prstGeom>
          <a:noFill/>
          <a:ln cap="flat" cmpd="sng" w="9525">
            <a:solidFill>
              <a:srgbClr val="185E8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4181600" y="276725"/>
            <a:ext cx="1764600" cy="4891200"/>
          </a:xfrm>
          <a:prstGeom prst="roundRect">
            <a:avLst>
              <a:gd fmla="val 16667" name="adj"/>
            </a:avLst>
          </a:prstGeom>
          <a:noFill/>
          <a:ln cap="flat" cmpd="sng" w="9525">
            <a:solidFill>
              <a:srgbClr val="54B83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8"/>
          <p:cNvGrpSpPr/>
          <p:nvPr/>
        </p:nvGrpSpPr>
        <p:grpSpPr>
          <a:xfrm>
            <a:off x="664944" y="329610"/>
            <a:ext cx="452420" cy="433992"/>
            <a:chOff x="5233525" y="4954450"/>
            <a:chExt cx="538275" cy="516350"/>
          </a:xfrm>
        </p:grpSpPr>
        <p:sp>
          <p:nvSpPr>
            <p:cNvPr id="282" name="Google Shape;282;p28"/>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8"/>
          <p:cNvSpPr txBox="1"/>
          <p:nvPr/>
        </p:nvSpPr>
        <p:spPr>
          <a:xfrm>
            <a:off x="0" y="0"/>
            <a:ext cx="9144000" cy="10932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3000">
                <a:latin typeface="Roboto Light"/>
                <a:ea typeface="Roboto Light"/>
                <a:cs typeface="Roboto Light"/>
                <a:sym typeface="Roboto Light"/>
              </a:rPr>
              <a:t>   Redes neuronales</a:t>
            </a:r>
            <a:endParaRPr sz="3000">
              <a:latin typeface="Roboto Light"/>
              <a:ea typeface="Roboto Light"/>
              <a:cs typeface="Roboto Light"/>
              <a:sym typeface="Roboto Light"/>
            </a:endParaRPr>
          </a:p>
        </p:txBody>
      </p:sp>
      <p:sp>
        <p:nvSpPr>
          <p:cNvPr id="294" name="Google Shape;294;p2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28"/>
          <p:cNvSpPr/>
          <p:nvPr/>
        </p:nvSpPr>
        <p:spPr>
          <a:xfrm>
            <a:off x="4330250" y="358050"/>
            <a:ext cx="1467300" cy="1529100"/>
          </a:xfrm>
          <a:prstGeom prst="ellipse">
            <a:avLst/>
          </a:prstGeom>
          <a:solidFill>
            <a:srgbClr val="61D836"/>
          </a:solidFill>
          <a:ln cap="flat" cmpd="sng" w="28575">
            <a:solidFill>
              <a:srgbClr val="54B83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a:latin typeface="Inter Light"/>
                <a:ea typeface="Inter Light"/>
                <a:cs typeface="Inter Light"/>
                <a:sym typeface="Inter Light"/>
              </a:rPr>
              <a:t>z(w</a:t>
            </a:r>
            <a:r>
              <a:rPr baseline="-25000" lang="en">
                <a:latin typeface="Inter Light"/>
                <a:ea typeface="Inter Light"/>
                <a:cs typeface="Inter Light"/>
                <a:sym typeface="Inter Light"/>
              </a:rPr>
              <a:t>11</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 </a:t>
            </a:r>
            <a:r>
              <a:rPr i="1" lang="en">
                <a:latin typeface="Inter Light"/>
                <a:ea typeface="Inter Light"/>
                <a:cs typeface="Inter Light"/>
                <a:sym typeface="Inter Light"/>
              </a:rPr>
              <a:t>w</a:t>
            </a:r>
            <a:r>
              <a:rPr baseline="-25000" i="1" lang="en">
                <a:latin typeface="Inter Light"/>
                <a:ea typeface="Inter Light"/>
                <a:cs typeface="Inter Light"/>
                <a:sym typeface="Inter Light"/>
              </a:rPr>
              <a:t>12</a:t>
            </a:r>
            <a:r>
              <a:rPr lang="en">
                <a:latin typeface="Inter Light"/>
                <a:ea typeface="Inter Light"/>
                <a:cs typeface="Inter Light"/>
                <a:sym typeface="Inter Light"/>
              </a:rPr>
              <a:t>x</a:t>
            </a:r>
            <a:r>
              <a:rPr baseline="-25000" lang="en">
                <a:latin typeface="Inter Light"/>
                <a:ea typeface="Inter Light"/>
                <a:cs typeface="Inter Light"/>
                <a:sym typeface="Inter Light"/>
              </a:rPr>
              <a:t>2</a:t>
            </a:r>
            <a:r>
              <a:rPr lang="en">
                <a:latin typeface="Inter Light"/>
                <a:ea typeface="Inter Light"/>
                <a:cs typeface="Inter Light"/>
                <a:sym typeface="Inter Light"/>
              </a:rPr>
              <a:t>)</a:t>
            </a:r>
            <a:endParaRPr/>
          </a:p>
        </p:txBody>
      </p:sp>
      <p:sp>
        <p:nvSpPr>
          <p:cNvPr id="296" name="Google Shape;296;p28"/>
          <p:cNvSpPr/>
          <p:nvPr/>
        </p:nvSpPr>
        <p:spPr>
          <a:xfrm>
            <a:off x="6725150" y="1957710"/>
            <a:ext cx="1467300" cy="1529100"/>
          </a:xfrm>
          <a:prstGeom prst="ellipse">
            <a:avLst/>
          </a:prstGeom>
          <a:solidFill>
            <a:srgbClr val="04A2FF"/>
          </a:solidFill>
          <a:ln cap="flat" cmpd="sng" w="28575">
            <a:solidFill>
              <a:srgbClr val="185E8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a:latin typeface="Inter Light"/>
                <a:ea typeface="Inter Light"/>
                <a:cs typeface="Inter Light"/>
                <a:sym typeface="Inter Light"/>
              </a:rPr>
              <a:t>z(w’</a:t>
            </a:r>
            <a:r>
              <a:rPr baseline="-25000" lang="en">
                <a:latin typeface="Inter Light"/>
                <a:ea typeface="Inter Light"/>
                <a:cs typeface="Inter Light"/>
                <a:sym typeface="Inter Light"/>
              </a:rPr>
              <a:t>1</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a:t>
            </a:r>
            <a:r>
              <a:rPr i="1" lang="en">
                <a:latin typeface="Inter Light"/>
                <a:ea typeface="Inter Light"/>
                <a:cs typeface="Inter Light"/>
                <a:sym typeface="Inter Light"/>
              </a:rPr>
              <a:t>w’</a:t>
            </a:r>
            <a:r>
              <a:rPr baseline="-25000" i="1" lang="en">
                <a:latin typeface="Inter Light"/>
                <a:ea typeface="Inter Light"/>
                <a:cs typeface="Inter Light"/>
                <a:sym typeface="Inter Light"/>
              </a:rPr>
              <a:t>2</a:t>
            </a:r>
            <a:r>
              <a:rPr lang="en">
                <a:latin typeface="Inter Light"/>
                <a:ea typeface="Inter Light"/>
                <a:cs typeface="Inter Light"/>
                <a:sym typeface="Inter Light"/>
              </a:rPr>
              <a:t>x’</a:t>
            </a:r>
            <a:r>
              <a:rPr baseline="-25000" lang="en">
                <a:latin typeface="Inter Light"/>
                <a:ea typeface="Inter Light"/>
                <a:cs typeface="Inter Light"/>
                <a:sym typeface="Inter Light"/>
              </a:rPr>
              <a:t>2</a:t>
            </a:r>
            <a:r>
              <a:rPr lang="en">
                <a:latin typeface="Inter Light"/>
                <a:ea typeface="Inter Light"/>
                <a:cs typeface="Inter Light"/>
                <a:sym typeface="Inter Light"/>
              </a:rPr>
              <a:t>+</a:t>
            </a:r>
            <a:r>
              <a:rPr i="1" lang="en">
                <a:latin typeface="Inter Light"/>
                <a:ea typeface="Inter Light"/>
                <a:cs typeface="Inter Light"/>
                <a:sym typeface="Inter Light"/>
              </a:rPr>
              <a:t>w’</a:t>
            </a:r>
            <a:r>
              <a:rPr baseline="-25000" i="1" lang="en">
                <a:latin typeface="Inter Light"/>
                <a:ea typeface="Inter Light"/>
                <a:cs typeface="Inter Light"/>
                <a:sym typeface="Inter Light"/>
              </a:rPr>
              <a:t>3</a:t>
            </a:r>
            <a:r>
              <a:rPr lang="en">
                <a:latin typeface="Inter Light"/>
                <a:ea typeface="Inter Light"/>
                <a:cs typeface="Inter Light"/>
                <a:sym typeface="Inter Light"/>
              </a:rPr>
              <a:t>x’</a:t>
            </a:r>
            <a:r>
              <a:rPr baseline="-25000" lang="en">
                <a:latin typeface="Inter Light"/>
                <a:ea typeface="Inter Light"/>
                <a:cs typeface="Inter Light"/>
                <a:sym typeface="Inter Light"/>
              </a:rPr>
              <a:t>3</a:t>
            </a:r>
            <a:r>
              <a:rPr i="1" lang="en">
                <a:latin typeface="Inter Light"/>
                <a:ea typeface="Inter Light"/>
                <a:cs typeface="Inter Light"/>
                <a:sym typeface="Inter Light"/>
              </a:rPr>
              <a:t>)</a:t>
            </a:r>
            <a:endParaRPr/>
          </a:p>
        </p:txBody>
      </p:sp>
      <p:sp>
        <p:nvSpPr>
          <p:cNvPr id="297" name="Google Shape;297;p28"/>
          <p:cNvSpPr/>
          <p:nvPr/>
        </p:nvSpPr>
        <p:spPr>
          <a:xfrm>
            <a:off x="1854350" y="1424600"/>
            <a:ext cx="1023000" cy="1066200"/>
          </a:xfrm>
          <a:prstGeom prst="ellipse">
            <a:avLst/>
          </a:prstGeom>
          <a:solidFill>
            <a:srgbClr val="FD644E"/>
          </a:solidFill>
          <a:ln cap="flat" cmpd="sng" w="28575">
            <a:solidFill>
              <a:srgbClr val="E05A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Inter Light"/>
                <a:ea typeface="Inter Light"/>
                <a:cs typeface="Inter Light"/>
                <a:sym typeface="Inter Light"/>
              </a:rPr>
              <a:t>x</a:t>
            </a:r>
            <a:r>
              <a:rPr baseline="-25000" lang="en" sz="1700">
                <a:latin typeface="Inter Light"/>
                <a:ea typeface="Inter Light"/>
                <a:cs typeface="Inter Light"/>
                <a:sym typeface="Inter Light"/>
              </a:rPr>
              <a:t>1</a:t>
            </a:r>
            <a:endParaRPr sz="1700"/>
          </a:p>
        </p:txBody>
      </p:sp>
      <p:sp>
        <p:nvSpPr>
          <p:cNvPr id="298" name="Google Shape;298;p28"/>
          <p:cNvSpPr/>
          <p:nvPr/>
        </p:nvSpPr>
        <p:spPr>
          <a:xfrm>
            <a:off x="1854350" y="3223125"/>
            <a:ext cx="1023000" cy="1066200"/>
          </a:xfrm>
          <a:prstGeom prst="ellipse">
            <a:avLst/>
          </a:prstGeom>
          <a:solidFill>
            <a:srgbClr val="FD644E"/>
          </a:solidFill>
          <a:ln cap="flat" cmpd="sng" w="28575">
            <a:solidFill>
              <a:srgbClr val="E05A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Inter Light"/>
                <a:ea typeface="Inter Light"/>
                <a:cs typeface="Inter Light"/>
                <a:sym typeface="Inter Light"/>
              </a:rPr>
              <a:t>x</a:t>
            </a:r>
            <a:r>
              <a:rPr baseline="-25000" lang="en" sz="1700">
                <a:latin typeface="Inter Light"/>
                <a:ea typeface="Inter Light"/>
                <a:cs typeface="Inter Light"/>
                <a:sym typeface="Inter Light"/>
              </a:rPr>
              <a:t>2</a:t>
            </a:r>
            <a:endParaRPr sz="1700"/>
          </a:p>
        </p:txBody>
      </p:sp>
      <p:cxnSp>
        <p:nvCxnSpPr>
          <p:cNvPr id="299" name="Google Shape;299;p28"/>
          <p:cNvCxnSpPr>
            <a:stCxn id="297" idx="6"/>
            <a:endCxn id="295" idx="2"/>
          </p:cNvCxnSpPr>
          <p:nvPr/>
        </p:nvCxnSpPr>
        <p:spPr>
          <a:xfrm flipH="1" rot="10800000">
            <a:off x="2877350" y="1122500"/>
            <a:ext cx="1452900" cy="835200"/>
          </a:xfrm>
          <a:prstGeom prst="straightConnector1">
            <a:avLst/>
          </a:prstGeom>
          <a:noFill/>
          <a:ln cap="flat" cmpd="sng" w="9525">
            <a:solidFill>
              <a:srgbClr val="85939C"/>
            </a:solidFill>
            <a:prstDash val="solid"/>
            <a:round/>
            <a:headEnd len="med" w="med" type="none"/>
            <a:tailEnd len="med" w="med" type="triangle"/>
          </a:ln>
        </p:spPr>
      </p:cxnSp>
      <p:cxnSp>
        <p:nvCxnSpPr>
          <p:cNvPr id="300" name="Google Shape;300;p28"/>
          <p:cNvCxnSpPr>
            <a:stCxn id="297" idx="6"/>
            <a:endCxn id="301" idx="2"/>
          </p:cNvCxnSpPr>
          <p:nvPr/>
        </p:nvCxnSpPr>
        <p:spPr>
          <a:xfrm>
            <a:off x="2877350" y="1957700"/>
            <a:ext cx="1452900" cy="764400"/>
          </a:xfrm>
          <a:prstGeom prst="straightConnector1">
            <a:avLst/>
          </a:prstGeom>
          <a:noFill/>
          <a:ln cap="flat" cmpd="sng" w="9525">
            <a:solidFill>
              <a:srgbClr val="85939C"/>
            </a:solidFill>
            <a:prstDash val="solid"/>
            <a:round/>
            <a:headEnd len="med" w="med" type="none"/>
            <a:tailEnd len="med" w="med" type="triangle"/>
          </a:ln>
        </p:spPr>
      </p:cxnSp>
      <p:cxnSp>
        <p:nvCxnSpPr>
          <p:cNvPr id="302" name="Google Shape;302;p28"/>
          <p:cNvCxnSpPr>
            <a:stCxn id="298" idx="6"/>
            <a:endCxn id="295" idx="2"/>
          </p:cNvCxnSpPr>
          <p:nvPr/>
        </p:nvCxnSpPr>
        <p:spPr>
          <a:xfrm flipH="1" rot="10800000">
            <a:off x="2877350" y="1122525"/>
            <a:ext cx="1452900" cy="2633700"/>
          </a:xfrm>
          <a:prstGeom prst="straightConnector1">
            <a:avLst/>
          </a:prstGeom>
          <a:noFill/>
          <a:ln cap="flat" cmpd="sng" w="9525">
            <a:solidFill>
              <a:srgbClr val="85939C"/>
            </a:solidFill>
            <a:prstDash val="solid"/>
            <a:round/>
            <a:headEnd len="med" w="med" type="none"/>
            <a:tailEnd len="med" w="med" type="triangle"/>
          </a:ln>
        </p:spPr>
      </p:cxnSp>
      <p:cxnSp>
        <p:nvCxnSpPr>
          <p:cNvPr id="303" name="Google Shape;303;p28"/>
          <p:cNvCxnSpPr>
            <a:stCxn id="298" idx="6"/>
            <a:endCxn id="301" idx="2"/>
          </p:cNvCxnSpPr>
          <p:nvPr/>
        </p:nvCxnSpPr>
        <p:spPr>
          <a:xfrm flipH="1" rot="10800000">
            <a:off x="2877350" y="2722125"/>
            <a:ext cx="1452900" cy="1034100"/>
          </a:xfrm>
          <a:prstGeom prst="straightConnector1">
            <a:avLst/>
          </a:prstGeom>
          <a:noFill/>
          <a:ln cap="flat" cmpd="sng" w="9525">
            <a:solidFill>
              <a:srgbClr val="85939C"/>
            </a:solidFill>
            <a:prstDash val="solid"/>
            <a:round/>
            <a:headEnd len="med" w="med" type="none"/>
            <a:tailEnd len="med" w="med" type="triangle"/>
          </a:ln>
        </p:spPr>
      </p:cxnSp>
      <p:cxnSp>
        <p:nvCxnSpPr>
          <p:cNvPr id="304" name="Google Shape;304;p28"/>
          <p:cNvCxnSpPr>
            <a:stCxn id="295" idx="6"/>
            <a:endCxn id="296" idx="2"/>
          </p:cNvCxnSpPr>
          <p:nvPr/>
        </p:nvCxnSpPr>
        <p:spPr>
          <a:xfrm>
            <a:off x="5797550" y="1122600"/>
            <a:ext cx="927600" cy="1599600"/>
          </a:xfrm>
          <a:prstGeom prst="straightConnector1">
            <a:avLst/>
          </a:prstGeom>
          <a:noFill/>
          <a:ln cap="flat" cmpd="sng" w="9525">
            <a:solidFill>
              <a:srgbClr val="85939C"/>
            </a:solidFill>
            <a:prstDash val="solid"/>
            <a:round/>
            <a:headEnd len="med" w="med" type="none"/>
            <a:tailEnd len="med" w="med" type="triangle"/>
          </a:ln>
        </p:spPr>
      </p:cxnSp>
      <p:cxnSp>
        <p:nvCxnSpPr>
          <p:cNvPr id="305" name="Google Shape;305;p28"/>
          <p:cNvCxnSpPr>
            <a:stCxn id="301" idx="6"/>
            <a:endCxn id="296" idx="2"/>
          </p:cNvCxnSpPr>
          <p:nvPr/>
        </p:nvCxnSpPr>
        <p:spPr>
          <a:xfrm>
            <a:off x="5797550" y="2722238"/>
            <a:ext cx="927600" cy="0"/>
          </a:xfrm>
          <a:prstGeom prst="straightConnector1">
            <a:avLst/>
          </a:prstGeom>
          <a:noFill/>
          <a:ln cap="flat" cmpd="sng" w="9525">
            <a:solidFill>
              <a:srgbClr val="85939C"/>
            </a:solidFill>
            <a:prstDash val="solid"/>
            <a:round/>
            <a:headEnd len="med" w="med" type="none"/>
            <a:tailEnd len="med" w="med" type="triangle"/>
          </a:ln>
        </p:spPr>
      </p:cxnSp>
      <p:cxnSp>
        <p:nvCxnSpPr>
          <p:cNvPr id="306" name="Google Shape;306;p28"/>
          <p:cNvCxnSpPr>
            <a:stCxn id="297" idx="6"/>
            <a:endCxn id="307" idx="2"/>
          </p:cNvCxnSpPr>
          <p:nvPr/>
        </p:nvCxnSpPr>
        <p:spPr>
          <a:xfrm>
            <a:off x="2877350" y="1957700"/>
            <a:ext cx="1452900" cy="2364300"/>
          </a:xfrm>
          <a:prstGeom prst="straightConnector1">
            <a:avLst/>
          </a:prstGeom>
          <a:noFill/>
          <a:ln cap="flat" cmpd="sng" w="9525">
            <a:solidFill>
              <a:srgbClr val="85939C"/>
            </a:solidFill>
            <a:prstDash val="solid"/>
            <a:round/>
            <a:headEnd len="med" w="med" type="none"/>
            <a:tailEnd len="med" w="med" type="triangle"/>
          </a:ln>
        </p:spPr>
      </p:cxnSp>
      <p:cxnSp>
        <p:nvCxnSpPr>
          <p:cNvPr id="308" name="Google Shape;308;p28"/>
          <p:cNvCxnSpPr>
            <a:stCxn id="298" idx="6"/>
            <a:endCxn id="307" idx="2"/>
          </p:cNvCxnSpPr>
          <p:nvPr/>
        </p:nvCxnSpPr>
        <p:spPr>
          <a:xfrm>
            <a:off x="2877350" y="3756225"/>
            <a:ext cx="1452900" cy="565800"/>
          </a:xfrm>
          <a:prstGeom prst="straightConnector1">
            <a:avLst/>
          </a:prstGeom>
          <a:noFill/>
          <a:ln cap="flat" cmpd="sng" w="9525">
            <a:solidFill>
              <a:srgbClr val="85939C"/>
            </a:solidFill>
            <a:prstDash val="solid"/>
            <a:round/>
            <a:headEnd len="med" w="med" type="none"/>
            <a:tailEnd len="med" w="med" type="triangle"/>
          </a:ln>
        </p:spPr>
      </p:cxnSp>
      <p:cxnSp>
        <p:nvCxnSpPr>
          <p:cNvPr id="309" name="Google Shape;309;p28"/>
          <p:cNvCxnSpPr>
            <a:stCxn id="307" idx="6"/>
            <a:endCxn id="296" idx="2"/>
          </p:cNvCxnSpPr>
          <p:nvPr/>
        </p:nvCxnSpPr>
        <p:spPr>
          <a:xfrm flipH="1" rot="10800000">
            <a:off x="5797550" y="2722300"/>
            <a:ext cx="927600" cy="1599600"/>
          </a:xfrm>
          <a:prstGeom prst="straightConnector1">
            <a:avLst/>
          </a:prstGeom>
          <a:noFill/>
          <a:ln cap="flat" cmpd="sng" w="9525">
            <a:solidFill>
              <a:srgbClr val="85939C"/>
            </a:solidFill>
            <a:prstDash val="solid"/>
            <a:round/>
            <a:headEnd len="med" w="med" type="none"/>
            <a:tailEnd len="med" w="med" type="triangle"/>
          </a:ln>
        </p:spPr>
      </p:cxnSp>
      <p:sp>
        <p:nvSpPr>
          <p:cNvPr id="301" name="Google Shape;301;p28"/>
          <p:cNvSpPr/>
          <p:nvPr/>
        </p:nvSpPr>
        <p:spPr>
          <a:xfrm>
            <a:off x="4330250" y="1957688"/>
            <a:ext cx="1467300" cy="1529100"/>
          </a:xfrm>
          <a:prstGeom prst="ellipse">
            <a:avLst/>
          </a:prstGeom>
          <a:solidFill>
            <a:srgbClr val="61D836"/>
          </a:solidFill>
          <a:ln cap="flat" cmpd="sng" w="28575">
            <a:solidFill>
              <a:srgbClr val="54B83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a:latin typeface="Inter Light"/>
                <a:ea typeface="Inter Light"/>
                <a:cs typeface="Inter Light"/>
                <a:sym typeface="Inter Light"/>
              </a:rPr>
              <a:t>z(w</a:t>
            </a:r>
            <a:r>
              <a:rPr baseline="-25000" lang="en">
                <a:latin typeface="Inter Light"/>
                <a:ea typeface="Inter Light"/>
                <a:cs typeface="Inter Light"/>
                <a:sym typeface="Inter Light"/>
              </a:rPr>
              <a:t>21</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 </a:t>
            </a:r>
            <a:r>
              <a:rPr i="1" lang="en">
                <a:latin typeface="Inter Light"/>
                <a:ea typeface="Inter Light"/>
                <a:cs typeface="Inter Light"/>
                <a:sym typeface="Inter Light"/>
              </a:rPr>
              <a:t>w</a:t>
            </a:r>
            <a:r>
              <a:rPr baseline="-25000" i="1" lang="en">
                <a:latin typeface="Inter Light"/>
                <a:ea typeface="Inter Light"/>
                <a:cs typeface="Inter Light"/>
                <a:sym typeface="Inter Light"/>
              </a:rPr>
              <a:t>22</a:t>
            </a:r>
            <a:r>
              <a:rPr lang="en">
                <a:latin typeface="Inter Light"/>
                <a:ea typeface="Inter Light"/>
                <a:cs typeface="Inter Light"/>
                <a:sym typeface="Inter Light"/>
              </a:rPr>
              <a:t>x</a:t>
            </a:r>
            <a:r>
              <a:rPr baseline="-25000" lang="en">
                <a:latin typeface="Inter Light"/>
                <a:ea typeface="Inter Light"/>
                <a:cs typeface="Inter Light"/>
                <a:sym typeface="Inter Light"/>
              </a:rPr>
              <a:t>2</a:t>
            </a:r>
            <a:r>
              <a:rPr lang="en">
                <a:latin typeface="Inter Light"/>
                <a:ea typeface="Inter Light"/>
                <a:cs typeface="Inter Light"/>
                <a:sym typeface="Inter Light"/>
              </a:rPr>
              <a:t>)</a:t>
            </a:r>
            <a:endParaRPr/>
          </a:p>
        </p:txBody>
      </p:sp>
      <p:sp>
        <p:nvSpPr>
          <p:cNvPr id="307" name="Google Shape;307;p28"/>
          <p:cNvSpPr/>
          <p:nvPr/>
        </p:nvSpPr>
        <p:spPr>
          <a:xfrm>
            <a:off x="4330250" y="3557350"/>
            <a:ext cx="1467300" cy="1529100"/>
          </a:xfrm>
          <a:prstGeom prst="ellipse">
            <a:avLst/>
          </a:prstGeom>
          <a:solidFill>
            <a:srgbClr val="61D836"/>
          </a:solidFill>
          <a:ln cap="flat" cmpd="sng" w="28575">
            <a:solidFill>
              <a:srgbClr val="54B83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a:latin typeface="Inter Light"/>
                <a:ea typeface="Inter Light"/>
                <a:cs typeface="Inter Light"/>
                <a:sym typeface="Inter Light"/>
              </a:rPr>
              <a:t>z(w</a:t>
            </a:r>
            <a:r>
              <a:rPr baseline="-25000" lang="en">
                <a:latin typeface="Inter Light"/>
                <a:ea typeface="Inter Light"/>
                <a:cs typeface="Inter Light"/>
                <a:sym typeface="Inter Light"/>
              </a:rPr>
              <a:t>31</a:t>
            </a:r>
            <a:r>
              <a:rPr lang="en">
                <a:latin typeface="Inter Light"/>
                <a:ea typeface="Inter Light"/>
                <a:cs typeface="Inter Light"/>
                <a:sym typeface="Inter Light"/>
              </a:rPr>
              <a:t>x</a:t>
            </a:r>
            <a:r>
              <a:rPr baseline="-25000" lang="en">
                <a:latin typeface="Inter Light"/>
                <a:ea typeface="Inter Light"/>
                <a:cs typeface="Inter Light"/>
                <a:sym typeface="Inter Light"/>
              </a:rPr>
              <a:t>1</a:t>
            </a:r>
            <a:r>
              <a:rPr lang="en">
                <a:latin typeface="Inter Light"/>
                <a:ea typeface="Inter Light"/>
                <a:cs typeface="Inter Light"/>
                <a:sym typeface="Inter Light"/>
              </a:rPr>
              <a:t>+ </a:t>
            </a:r>
            <a:r>
              <a:rPr i="1" lang="en">
                <a:latin typeface="Inter Light"/>
                <a:ea typeface="Inter Light"/>
                <a:cs typeface="Inter Light"/>
                <a:sym typeface="Inter Light"/>
              </a:rPr>
              <a:t>w</a:t>
            </a:r>
            <a:r>
              <a:rPr baseline="-25000" i="1" lang="en">
                <a:latin typeface="Inter Light"/>
                <a:ea typeface="Inter Light"/>
                <a:cs typeface="Inter Light"/>
                <a:sym typeface="Inter Light"/>
              </a:rPr>
              <a:t>32</a:t>
            </a:r>
            <a:r>
              <a:rPr lang="en">
                <a:latin typeface="Inter Light"/>
                <a:ea typeface="Inter Light"/>
                <a:cs typeface="Inter Light"/>
                <a:sym typeface="Inter Light"/>
              </a:rPr>
              <a:t>x</a:t>
            </a:r>
            <a:r>
              <a:rPr baseline="-25000" lang="en">
                <a:latin typeface="Inter Light"/>
                <a:ea typeface="Inter Light"/>
                <a:cs typeface="Inter Light"/>
                <a:sym typeface="Inter Light"/>
              </a:rPr>
              <a:t>2</a:t>
            </a:r>
            <a:r>
              <a:rPr lang="en">
                <a:latin typeface="Inter Light"/>
                <a:ea typeface="Inter Light"/>
                <a:cs typeface="Inter Light"/>
                <a:sym typeface="Inter Light"/>
              </a:rPr>
              <a:t>)</a:t>
            </a:r>
            <a:endParaRPr/>
          </a:p>
        </p:txBody>
      </p:sp>
      <p:sp>
        <p:nvSpPr>
          <p:cNvPr id="310" name="Google Shape;310;p28"/>
          <p:cNvSpPr/>
          <p:nvPr/>
        </p:nvSpPr>
        <p:spPr>
          <a:xfrm>
            <a:off x="1640850" y="1122500"/>
            <a:ext cx="1458600" cy="3365700"/>
          </a:xfrm>
          <a:prstGeom prst="roundRect">
            <a:avLst>
              <a:gd fmla="val 16667" name="adj"/>
            </a:avLst>
          </a:prstGeom>
          <a:noFill/>
          <a:ln cap="flat" cmpd="sng" w="9525">
            <a:solidFill>
              <a:srgbClr val="E05A4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txBox="1"/>
          <p:nvPr/>
        </p:nvSpPr>
        <p:spPr>
          <a:xfrm>
            <a:off x="1632225" y="4574500"/>
            <a:ext cx="145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Light"/>
                <a:ea typeface="Montserrat Light"/>
                <a:cs typeface="Montserrat Light"/>
                <a:sym typeface="Montserrat Light"/>
              </a:rPr>
              <a:t>Capa de entrada</a:t>
            </a:r>
            <a:endParaRPr sz="1000">
              <a:latin typeface="Montserrat Light"/>
              <a:ea typeface="Montserrat Light"/>
              <a:cs typeface="Montserrat Light"/>
              <a:sym typeface="Montserrat Light"/>
            </a:endParaRPr>
          </a:p>
        </p:txBody>
      </p:sp>
      <p:sp>
        <p:nvSpPr>
          <p:cNvPr id="312" name="Google Shape;312;p28"/>
          <p:cNvSpPr txBox="1"/>
          <p:nvPr/>
        </p:nvSpPr>
        <p:spPr>
          <a:xfrm>
            <a:off x="6729500" y="3679363"/>
            <a:ext cx="145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Light"/>
                <a:ea typeface="Montserrat Light"/>
                <a:cs typeface="Montserrat Light"/>
                <a:sym typeface="Montserrat Light"/>
              </a:rPr>
              <a:t>Capa de salida</a:t>
            </a:r>
            <a:endParaRPr sz="10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pSp>
        <p:nvGrpSpPr>
          <p:cNvPr id="317" name="Google Shape;317;p29"/>
          <p:cNvGrpSpPr/>
          <p:nvPr/>
        </p:nvGrpSpPr>
        <p:grpSpPr>
          <a:xfrm>
            <a:off x="664944" y="329610"/>
            <a:ext cx="452420" cy="433992"/>
            <a:chOff x="5233525" y="4954450"/>
            <a:chExt cx="538275" cy="516350"/>
          </a:xfrm>
        </p:grpSpPr>
        <p:sp>
          <p:nvSpPr>
            <p:cNvPr id="318" name="Google Shape;318;p29"/>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9"/>
          <p:cNvSpPr txBox="1"/>
          <p:nvPr/>
        </p:nvSpPr>
        <p:spPr>
          <a:xfrm>
            <a:off x="0" y="0"/>
            <a:ext cx="9144000" cy="10932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3000">
                <a:latin typeface="Roboto Light"/>
                <a:ea typeface="Roboto Light"/>
                <a:cs typeface="Roboto Light"/>
                <a:sym typeface="Roboto Light"/>
              </a:rPr>
              <a:t>   Redes neuronales</a:t>
            </a:r>
            <a:endParaRPr sz="3000">
              <a:latin typeface="Roboto Light"/>
              <a:ea typeface="Roboto Light"/>
              <a:cs typeface="Roboto Light"/>
              <a:sym typeface="Roboto Light"/>
            </a:endParaRPr>
          </a:p>
        </p:txBody>
      </p:sp>
      <p:sp>
        <p:nvSpPr>
          <p:cNvPr id="330" name="Google Shape;330;p2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29"/>
          <p:cNvSpPr txBox="1"/>
          <p:nvPr/>
        </p:nvSpPr>
        <p:spPr>
          <a:xfrm>
            <a:off x="509025" y="838250"/>
            <a:ext cx="3616200" cy="41529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Las funciones de activación son un elemento esencial durante la construcción de una red neuronal, ya que son el elemento en el que se agrega la no linealidad del modelo.</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Teniendo este elemento por cada una de las neuronas, ahora resulta relevante encontrar cuáles son los valores de </a:t>
            </a:r>
            <a:r>
              <a:rPr i="1" lang="en" sz="1100">
                <a:latin typeface="Inter ExtraLight"/>
                <a:ea typeface="Inter ExtraLight"/>
                <a:cs typeface="Inter ExtraLight"/>
                <a:sym typeface="Inter ExtraLight"/>
              </a:rPr>
              <a:t>w</a:t>
            </a:r>
            <a:r>
              <a:rPr baseline="-25000" i="1" lang="en" sz="1100">
                <a:latin typeface="Inter ExtraLight"/>
                <a:ea typeface="Inter ExtraLight"/>
                <a:cs typeface="Inter ExtraLight"/>
                <a:sym typeface="Inter ExtraLight"/>
              </a:rPr>
              <a:t>i</a:t>
            </a:r>
            <a:r>
              <a:rPr i="1" lang="en" sz="1100">
                <a:latin typeface="Inter ExtraLight"/>
                <a:ea typeface="Inter ExtraLight"/>
                <a:cs typeface="Inter ExtraLight"/>
                <a:sym typeface="Inter ExtraLight"/>
              </a:rPr>
              <a:t> </a:t>
            </a:r>
            <a:r>
              <a:rPr lang="en" sz="1100">
                <a:latin typeface="Inter ExtraLight"/>
                <a:ea typeface="Inter ExtraLight"/>
                <a:cs typeface="Inter ExtraLight"/>
                <a:sym typeface="Inter ExtraLight"/>
              </a:rPr>
              <a:t>que minimicen el error. Para esto, recurriremos a un viejo conocido: el gradiente descendente.</a:t>
            </a:r>
            <a:endParaRPr sz="1100">
              <a:latin typeface="Inter ExtraLight"/>
              <a:ea typeface="Inter ExtraLight"/>
              <a:cs typeface="Inter ExtraLight"/>
              <a:sym typeface="Inter ExtraLight"/>
            </a:endParaRPr>
          </a:p>
        </p:txBody>
      </p:sp>
      <p:pic>
        <p:nvPicPr>
          <p:cNvPr id="332" name="Google Shape;332;p29"/>
          <p:cNvPicPr preferRelativeResize="0"/>
          <p:nvPr/>
        </p:nvPicPr>
        <p:blipFill>
          <a:blip r:embed="rId3">
            <a:alphaModFix/>
          </a:blip>
          <a:stretch>
            <a:fillRect/>
          </a:stretch>
        </p:blipFill>
        <p:spPr>
          <a:xfrm>
            <a:off x="4888975" y="1322325"/>
            <a:ext cx="4151974" cy="2783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30"/>
          <p:cNvGrpSpPr/>
          <p:nvPr/>
        </p:nvGrpSpPr>
        <p:grpSpPr>
          <a:xfrm>
            <a:off x="664944" y="329610"/>
            <a:ext cx="452420" cy="433992"/>
            <a:chOff x="5233525" y="4954450"/>
            <a:chExt cx="538275" cy="516350"/>
          </a:xfrm>
        </p:grpSpPr>
        <p:sp>
          <p:nvSpPr>
            <p:cNvPr id="338" name="Google Shape;338;p30"/>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0"/>
          <p:cNvSpPr txBox="1"/>
          <p:nvPr/>
        </p:nvSpPr>
        <p:spPr>
          <a:xfrm>
            <a:off x="0" y="0"/>
            <a:ext cx="9144000" cy="10932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3000">
                <a:latin typeface="Roboto Light"/>
                <a:ea typeface="Roboto Light"/>
                <a:cs typeface="Roboto Light"/>
                <a:sym typeface="Roboto Light"/>
              </a:rPr>
              <a:t>   Redes neuronales</a:t>
            </a:r>
            <a:endParaRPr sz="3000">
              <a:latin typeface="Roboto Light"/>
              <a:ea typeface="Roboto Light"/>
              <a:cs typeface="Roboto Light"/>
              <a:sym typeface="Roboto Light"/>
            </a:endParaRPr>
          </a:p>
        </p:txBody>
      </p:sp>
      <p:sp>
        <p:nvSpPr>
          <p:cNvPr id="350" name="Google Shape;350;p3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30"/>
          <p:cNvSpPr txBox="1"/>
          <p:nvPr/>
        </p:nvSpPr>
        <p:spPr>
          <a:xfrm>
            <a:off x="509025" y="838250"/>
            <a:ext cx="4238700" cy="41529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Como parte del algoritmo de optimización, el error para el estado actual del modelo debe estimarse repetidamente. Esto requiere la elección de una función de error, llamada convencionalmente función de pérdida, que se puede usar para estimar la pérdida del modelo de modo que los pesos se puedan actualizar para reducir la pérdida en la siguiente evaluación.</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Los modelos de redes neuronales aprenden un mapeo de entradas a salidas de ejemplos y la elección de la función de pérdida debe coincidir con el marco del problema de modelado predictivo específico, como la clasificación o la regresión. Además, la configuración de la capa de salida también debe ser apropiada para la función de pérdida elegida.</a:t>
            </a:r>
            <a:endParaRPr sz="1100">
              <a:latin typeface="Inter ExtraLight"/>
              <a:ea typeface="Inter ExtraLight"/>
              <a:cs typeface="Inter ExtraLight"/>
              <a:sym typeface="Inter ExtraLight"/>
            </a:endParaRPr>
          </a:p>
        </p:txBody>
      </p:sp>
      <p:pic>
        <p:nvPicPr>
          <p:cNvPr id="352" name="Google Shape;352;p30"/>
          <p:cNvPicPr preferRelativeResize="0"/>
          <p:nvPr/>
        </p:nvPicPr>
        <p:blipFill>
          <a:blip r:embed="rId3">
            <a:alphaModFix/>
          </a:blip>
          <a:stretch>
            <a:fillRect/>
          </a:stretch>
        </p:blipFill>
        <p:spPr>
          <a:xfrm>
            <a:off x="4775499" y="1485324"/>
            <a:ext cx="4238700" cy="606944"/>
          </a:xfrm>
          <a:prstGeom prst="rect">
            <a:avLst/>
          </a:prstGeom>
          <a:noFill/>
          <a:ln>
            <a:noFill/>
          </a:ln>
        </p:spPr>
      </p:pic>
      <p:pic>
        <p:nvPicPr>
          <p:cNvPr id="353" name="Google Shape;353;p30"/>
          <p:cNvPicPr preferRelativeResize="0"/>
          <p:nvPr/>
        </p:nvPicPr>
        <p:blipFill>
          <a:blip r:embed="rId4">
            <a:alphaModFix/>
          </a:blip>
          <a:stretch>
            <a:fillRect/>
          </a:stretch>
        </p:blipFill>
        <p:spPr>
          <a:xfrm>
            <a:off x="4805597" y="2826854"/>
            <a:ext cx="4178505" cy="652088"/>
          </a:xfrm>
          <a:prstGeom prst="rect">
            <a:avLst/>
          </a:prstGeom>
          <a:noFill/>
          <a:ln>
            <a:noFill/>
          </a:ln>
        </p:spPr>
      </p:pic>
      <p:sp>
        <p:nvSpPr>
          <p:cNvPr id="354" name="Google Shape;354;p30"/>
          <p:cNvSpPr txBox="1"/>
          <p:nvPr/>
        </p:nvSpPr>
        <p:spPr>
          <a:xfrm>
            <a:off x="5984100" y="2092275"/>
            <a:ext cx="3000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Inter Light"/>
                <a:ea typeface="Inter Light"/>
                <a:cs typeface="Inter Light"/>
                <a:sym typeface="Inter Light"/>
              </a:rPr>
              <a:t>Cross-Entropy Loss</a:t>
            </a:r>
            <a:endParaRPr sz="900">
              <a:latin typeface="Inter Light"/>
              <a:ea typeface="Inter Light"/>
              <a:cs typeface="Inter Light"/>
              <a:sym typeface="Inter Light"/>
            </a:endParaRPr>
          </a:p>
        </p:txBody>
      </p:sp>
      <p:sp>
        <p:nvSpPr>
          <p:cNvPr id="355" name="Google Shape;355;p30"/>
          <p:cNvSpPr txBox="1"/>
          <p:nvPr/>
        </p:nvSpPr>
        <p:spPr>
          <a:xfrm>
            <a:off x="5939350" y="3478950"/>
            <a:ext cx="3000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Inter Light"/>
                <a:ea typeface="Inter Light"/>
                <a:cs typeface="Inter Light"/>
                <a:sym typeface="Inter Light"/>
              </a:rPr>
              <a:t>Mean Squared Error Loss</a:t>
            </a:r>
            <a:endParaRPr sz="900">
              <a:latin typeface="Inter Light"/>
              <a:ea typeface="Inter Light"/>
              <a:cs typeface="Inter Light"/>
              <a:sym typeface="Inter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pSp>
        <p:nvGrpSpPr>
          <p:cNvPr id="360" name="Google Shape;360;p31"/>
          <p:cNvGrpSpPr/>
          <p:nvPr/>
        </p:nvGrpSpPr>
        <p:grpSpPr>
          <a:xfrm>
            <a:off x="664944" y="329610"/>
            <a:ext cx="452420" cy="433992"/>
            <a:chOff x="5233525" y="4954450"/>
            <a:chExt cx="538275" cy="516350"/>
          </a:xfrm>
        </p:grpSpPr>
        <p:sp>
          <p:nvSpPr>
            <p:cNvPr id="361" name="Google Shape;361;p31"/>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1"/>
          <p:cNvSpPr txBox="1"/>
          <p:nvPr/>
        </p:nvSpPr>
        <p:spPr>
          <a:xfrm>
            <a:off x="0" y="0"/>
            <a:ext cx="9144000" cy="10932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3000">
                <a:latin typeface="Roboto Light"/>
                <a:ea typeface="Roboto Light"/>
                <a:cs typeface="Roboto Light"/>
                <a:sym typeface="Roboto Light"/>
              </a:rPr>
              <a:t>   Redes neuronales</a:t>
            </a:r>
            <a:endParaRPr sz="3000">
              <a:latin typeface="Roboto Light"/>
              <a:ea typeface="Roboto Light"/>
              <a:cs typeface="Roboto Light"/>
              <a:sym typeface="Roboto Light"/>
            </a:endParaRPr>
          </a:p>
        </p:txBody>
      </p:sp>
      <p:sp>
        <p:nvSpPr>
          <p:cNvPr id="373" name="Google Shape;373;p3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31"/>
          <p:cNvSpPr txBox="1"/>
          <p:nvPr/>
        </p:nvSpPr>
        <p:spPr>
          <a:xfrm>
            <a:off x="509025" y="838250"/>
            <a:ext cx="3447600" cy="41529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El gradiente cobra relevancia entonces al buscar minimizar el error del modelo iterativamente, esto mediante el uso de derivadas parciales de la función de pérdida y el learning rate (tamaño del “salto”). Por lo que, en resumen, iteración tras iteración, los valores de w</a:t>
            </a:r>
            <a:r>
              <a:rPr baseline="-25000" lang="en" sz="1100">
                <a:latin typeface="Inter ExtraLight"/>
                <a:ea typeface="Inter ExtraLight"/>
                <a:cs typeface="Inter ExtraLight"/>
                <a:sym typeface="Inter ExtraLight"/>
              </a:rPr>
              <a:t>i</a:t>
            </a:r>
            <a:r>
              <a:rPr lang="en" sz="1100">
                <a:latin typeface="Inter ExtraLight"/>
                <a:ea typeface="Inter ExtraLight"/>
                <a:cs typeface="Inter ExtraLight"/>
                <a:sym typeface="Inter ExtraLight"/>
              </a:rPr>
              <a:t> son actualizados hasta que el algoritmo se detiene, ya sea por iteraciones o bien, no lograr cambios significativos. </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Los valores iniciales de w</a:t>
            </a:r>
            <a:r>
              <a:rPr baseline="-25000" lang="en" sz="1100">
                <a:latin typeface="Inter ExtraLight"/>
                <a:ea typeface="Inter ExtraLight"/>
                <a:cs typeface="Inter ExtraLight"/>
                <a:sym typeface="Inter ExtraLight"/>
              </a:rPr>
              <a:t>i</a:t>
            </a:r>
            <a:r>
              <a:rPr lang="en" sz="1100">
                <a:latin typeface="Inter ExtraLight"/>
                <a:ea typeface="Inter ExtraLight"/>
                <a:cs typeface="Inter ExtraLight"/>
                <a:sym typeface="Inter ExtraLight"/>
              </a:rPr>
              <a:t> son valores aleatorios, esto con el objetivo de orientar a cada neurona hacia resultados distintos.</a:t>
            </a:r>
            <a:endParaRPr sz="1100">
              <a:latin typeface="Inter ExtraLight"/>
              <a:ea typeface="Inter ExtraLight"/>
              <a:cs typeface="Inter ExtraLight"/>
              <a:sym typeface="Inter ExtraLight"/>
            </a:endParaRPr>
          </a:p>
        </p:txBody>
      </p:sp>
      <p:pic>
        <p:nvPicPr>
          <p:cNvPr id="375" name="Google Shape;375;p31"/>
          <p:cNvPicPr preferRelativeResize="0"/>
          <p:nvPr/>
        </p:nvPicPr>
        <p:blipFill>
          <a:blip r:embed="rId3">
            <a:alphaModFix/>
          </a:blip>
          <a:stretch>
            <a:fillRect/>
          </a:stretch>
        </p:blipFill>
        <p:spPr>
          <a:xfrm>
            <a:off x="4125225" y="1304363"/>
            <a:ext cx="4941751" cy="1925175"/>
          </a:xfrm>
          <a:prstGeom prst="rect">
            <a:avLst/>
          </a:prstGeom>
          <a:noFill/>
          <a:ln>
            <a:noFill/>
          </a:ln>
        </p:spPr>
      </p:pic>
      <p:pic>
        <p:nvPicPr>
          <p:cNvPr descr="\theta_i \longleftarrow \theta_i - \alpha \frac{\partial loss function}{\partial \theta_i}" id="376" name="Google Shape;376;p31" title="MathEquation,#000000"/>
          <p:cNvPicPr preferRelativeResize="0"/>
          <p:nvPr/>
        </p:nvPicPr>
        <p:blipFill>
          <a:blip r:embed="rId4">
            <a:alphaModFix/>
          </a:blip>
          <a:stretch>
            <a:fillRect/>
          </a:stretch>
        </p:blipFill>
        <p:spPr>
          <a:xfrm>
            <a:off x="5245254" y="3602000"/>
            <a:ext cx="2971800" cy="48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2"/>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latin typeface="Roboto Light"/>
                <a:ea typeface="Roboto Light"/>
                <a:cs typeface="Roboto Light"/>
                <a:sym typeface="Roboto Light"/>
              </a:rPr>
              <a:t>3.</a:t>
            </a:r>
            <a:endParaRPr>
              <a:solidFill>
                <a:schemeClr val="accent2"/>
              </a:solidFill>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Redes neuronales profundas</a:t>
            </a:r>
            <a:endParaRPr>
              <a:latin typeface="Roboto Light"/>
              <a:ea typeface="Roboto Light"/>
              <a:cs typeface="Roboto Light"/>
              <a:sym typeface="Roboto Light"/>
            </a:endParaRPr>
          </a:p>
        </p:txBody>
      </p:sp>
      <p:sp>
        <p:nvSpPr>
          <p:cNvPr id="382" name="Google Shape;382;p32"/>
          <p:cNvSpPr txBox="1"/>
          <p:nvPr>
            <p:ph idx="1" type="subTitle"/>
          </p:nvPr>
        </p:nvSpPr>
        <p:spPr>
          <a:xfrm>
            <a:off x="1213221" y="3787328"/>
            <a:ext cx="6766500" cy="28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Deep Learning</a:t>
            </a:r>
            <a:endParaRPr>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33"/>
          <p:cNvGrpSpPr/>
          <p:nvPr/>
        </p:nvGrpSpPr>
        <p:grpSpPr>
          <a:xfrm>
            <a:off x="648229" y="331144"/>
            <a:ext cx="348648" cy="396303"/>
            <a:chOff x="4854238" y="3797134"/>
            <a:chExt cx="252406" cy="286885"/>
          </a:xfrm>
        </p:grpSpPr>
        <p:grpSp>
          <p:nvGrpSpPr>
            <p:cNvPr id="388" name="Google Shape;388;p33"/>
            <p:cNvGrpSpPr/>
            <p:nvPr/>
          </p:nvGrpSpPr>
          <p:grpSpPr>
            <a:xfrm>
              <a:off x="4854238" y="3855874"/>
              <a:ext cx="151218" cy="168629"/>
              <a:chOff x="2162675" y="3835950"/>
              <a:chExt cx="132450" cy="147700"/>
            </a:xfrm>
          </p:grpSpPr>
          <p:sp>
            <p:nvSpPr>
              <p:cNvPr id="389" name="Google Shape;389;p33"/>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3"/>
            <p:cNvGrpSpPr/>
            <p:nvPr/>
          </p:nvGrpSpPr>
          <p:grpSpPr>
            <a:xfrm>
              <a:off x="4954241" y="3797134"/>
              <a:ext cx="151218" cy="168629"/>
              <a:chOff x="2162675" y="3835950"/>
              <a:chExt cx="132450" cy="147700"/>
            </a:xfrm>
          </p:grpSpPr>
          <p:sp>
            <p:nvSpPr>
              <p:cNvPr id="395" name="Google Shape;395;p33"/>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3"/>
            <p:cNvGrpSpPr/>
            <p:nvPr/>
          </p:nvGrpSpPr>
          <p:grpSpPr>
            <a:xfrm>
              <a:off x="4955426" y="3915390"/>
              <a:ext cx="151218" cy="168629"/>
              <a:chOff x="2162675" y="3835950"/>
              <a:chExt cx="132450" cy="147700"/>
            </a:xfrm>
          </p:grpSpPr>
          <p:sp>
            <p:nvSpPr>
              <p:cNvPr id="401" name="Google Shape;401;p33"/>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6" name="Google Shape;406;p3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33"/>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Redes neuronales profundas</a:t>
            </a:r>
            <a:endParaRPr sz="3000">
              <a:solidFill>
                <a:srgbClr val="434343"/>
              </a:solidFill>
              <a:latin typeface="Lato Light"/>
              <a:ea typeface="Lato Light"/>
              <a:cs typeface="Lato Light"/>
              <a:sym typeface="Lato Light"/>
            </a:endParaRPr>
          </a:p>
        </p:txBody>
      </p:sp>
      <p:sp>
        <p:nvSpPr>
          <p:cNvPr id="408" name="Google Shape;408;p33"/>
          <p:cNvSpPr txBox="1"/>
          <p:nvPr/>
        </p:nvSpPr>
        <p:spPr>
          <a:xfrm>
            <a:off x="509025" y="838250"/>
            <a:ext cx="40392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Inter ExtraLight"/>
                <a:ea typeface="Inter ExtraLight"/>
                <a:cs typeface="Inter ExtraLight"/>
                <a:sym typeface="Inter ExtraLight"/>
              </a:rPr>
              <a:t>Deep Learning es solo un tipo de aprendizaje automático, inspirado en la estructura de un cerebro humano. Los algoritmos de aprendizaje profundo intentan sacar conclusiones similares a las que lo harían los humanos analizando continuamente datos con una estructura lógica determinada. Para lograr esto, el aprendizaje profundo utiliza una estructura de algoritmos de varias capas llamadas redes neuronales.</a:t>
            </a:r>
            <a:endParaRPr sz="1100">
              <a:latin typeface="Inter ExtraLight"/>
              <a:ea typeface="Inter ExtraLight"/>
              <a:cs typeface="Inter ExtraLight"/>
              <a:sym typeface="Inter ExtraLight"/>
            </a:endParaRPr>
          </a:p>
          <a:p>
            <a:pPr indent="0" lvl="0" marL="0" rtl="0" algn="just">
              <a:lnSpc>
                <a:spcPct val="150000"/>
              </a:lnSpc>
              <a:spcBef>
                <a:spcPts val="1000"/>
              </a:spcBef>
              <a:spcAft>
                <a:spcPts val="1000"/>
              </a:spcAft>
              <a:buNone/>
            </a:pPr>
            <a:r>
              <a:rPr lang="en" sz="1100">
                <a:latin typeface="Inter ExtraLight"/>
                <a:ea typeface="Inter ExtraLight"/>
                <a:cs typeface="Inter ExtraLight"/>
                <a:sym typeface="Inter ExtraLight"/>
              </a:rPr>
              <a:t>Se considera que, una red neuronal es profunda a partir de 5 capas ocultas, caso contrario, estamos hablando de una red neuronal superficial (</a:t>
            </a:r>
            <a:r>
              <a:rPr i="1" lang="en" sz="1100">
                <a:latin typeface="Inter ExtraLight"/>
                <a:ea typeface="Inter ExtraLight"/>
                <a:cs typeface="Inter ExtraLight"/>
                <a:sym typeface="Inter ExtraLight"/>
              </a:rPr>
              <a:t>shallow neural network</a:t>
            </a:r>
            <a:r>
              <a:rPr lang="en" sz="1100">
                <a:latin typeface="Inter ExtraLight"/>
                <a:ea typeface="Inter ExtraLight"/>
                <a:cs typeface="Inter ExtraLight"/>
                <a:sym typeface="Inter ExtraLight"/>
              </a:rPr>
              <a:t>). Pero es aquí donde surge la duda: ¿Más neuronas significa mejor performance? No necesariamente.</a:t>
            </a:r>
            <a:endParaRPr sz="1100">
              <a:latin typeface="Inter ExtraLight"/>
              <a:ea typeface="Inter ExtraLight"/>
              <a:cs typeface="Inter ExtraLight"/>
              <a:sym typeface="Inter ExtraLight"/>
            </a:endParaRPr>
          </a:p>
        </p:txBody>
      </p:sp>
      <p:pic>
        <p:nvPicPr>
          <p:cNvPr id="409" name="Google Shape;409;p33"/>
          <p:cNvPicPr preferRelativeResize="0"/>
          <p:nvPr/>
        </p:nvPicPr>
        <p:blipFill>
          <a:blip r:embed="rId3">
            <a:alphaModFix/>
          </a:blip>
          <a:stretch>
            <a:fillRect/>
          </a:stretch>
        </p:blipFill>
        <p:spPr>
          <a:xfrm>
            <a:off x="4740374" y="1912400"/>
            <a:ext cx="4205801" cy="165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34"/>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Redes neuronales profundas</a:t>
            </a:r>
            <a:endParaRPr sz="3000">
              <a:solidFill>
                <a:srgbClr val="434343"/>
              </a:solidFill>
              <a:latin typeface="Lato Light"/>
              <a:ea typeface="Lato Light"/>
              <a:cs typeface="Lato Light"/>
              <a:sym typeface="Lato Light"/>
            </a:endParaRPr>
          </a:p>
        </p:txBody>
      </p:sp>
      <p:sp>
        <p:nvSpPr>
          <p:cNvPr id="416" name="Google Shape;416;p34"/>
          <p:cNvSpPr txBox="1"/>
          <p:nvPr/>
        </p:nvSpPr>
        <p:spPr>
          <a:xfrm>
            <a:off x="509025" y="838250"/>
            <a:ext cx="40392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1000"/>
              </a:spcAft>
              <a:buNone/>
            </a:pPr>
            <a:r>
              <a:rPr lang="en" sz="1100">
                <a:latin typeface="Inter ExtraLight"/>
                <a:ea typeface="Inter ExtraLight"/>
                <a:cs typeface="Inter ExtraLight"/>
                <a:sym typeface="Inter ExtraLight"/>
              </a:rPr>
              <a:t>La gran disrupción de las redes neuronales profundas no radica en el gran número de capas y neuronas, sino más bien, en que las capas ocultas pueden no solo ser las funciones de activación previamente mencionadas. Bajo este paradigma, las opciones y aplicaciones de las redes neuronales crecen ampliamente. Por ejemplo: las primeras capas de las redes convolucionales no son simples funciones de activación, sino neuronas que intentan “resumir” la información de una imágen en valores más sencillos de entender, ahora si, para las capas ocultas “comunes” de la red neuronal profunda.</a:t>
            </a:r>
            <a:endParaRPr sz="1100">
              <a:latin typeface="Inter ExtraLight"/>
              <a:ea typeface="Inter ExtraLight"/>
              <a:cs typeface="Inter ExtraLight"/>
              <a:sym typeface="Inter ExtraLight"/>
            </a:endParaRPr>
          </a:p>
        </p:txBody>
      </p:sp>
      <p:pic>
        <p:nvPicPr>
          <p:cNvPr id="417" name="Google Shape;417;p34"/>
          <p:cNvPicPr preferRelativeResize="0"/>
          <p:nvPr/>
        </p:nvPicPr>
        <p:blipFill>
          <a:blip r:embed="rId3">
            <a:alphaModFix/>
          </a:blip>
          <a:stretch>
            <a:fillRect/>
          </a:stretch>
        </p:blipFill>
        <p:spPr>
          <a:xfrm>
            <a:off x="5106675" y="1654276"/>
            <a:ext cx="3473949" cy="2520836"/>
          </a:xfrm>
          <a:prstGeom prst="rect">
            <a:avLst/>
          </a:prstGeom>
          <a:noFill/>
          <a:ln>
            <a:noFill/>
          </a:ln>
        </p:spPr>
      </p:pic>
      <p:grpSp>
        <p:nvGrpSpPr>
          <p:cNvPr id="418" name="Google Shape;418;p34"/>
          <p:cNvGrpSpPr/>
          <p:nvPr/>
        </p:nvGrpSpPr>
        <p:grpSpPr>
          <a:xfrm>
            <a:off x="648229" y="331144"/>
            <a:ext cx="348648" cy="396303"/>
            <a:chOff x="4854238" y="3797134"/>
            <a:chExt cx="252406" cy="286885"/>
          </a:xfrm>
        </p:grpSpPr>
        <p:grpSp>
          <p:nvGrpSpPr>
            <p:cNvPr id="419" name="Google Shape;419;p34"/>
            <p:cNvGrpSpPr/>
            <p:nvPr/>
          </p:nvGrpSpPr>
          <p:grpSpPr>
            <a:xfrm>
              <a:off x="4854238" y="3855874"/>
              <a:ext cx="151218" cy="168629"/>
              <a:chOff x="2162675" y="3835950"/>
              <a:chExt cx="132450" cy="147700"/>
            </a:xfrm>
          </p:grpSpPr>
          <p:sp>
            <p:nvSpPr>
              <p:cNvPr id="420" name="Google Shape;420;p34"/>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34"/>
            <p:cNvGrpSpPr/>
            <p:nvPr/>
          </p:nvGrpSpPr>
          <p:grpSpPr>
            <a:xfrm>
              <a:off x="4954241" y="3797134"/>
              <a:ext cx="151218" cy="168629"/>
              <a:chOff x="2162675" y="3835950"/>
              <a:chExt cx="132450" cy="147700"/>
            </a:xfrm>
          </p:grpSpPr>
          <p:sp>
            <p:nvSpPr>
              <p:cNvPr id="426" name="Google Shape;426;p34"/>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34"/>
            <p:cNvGrpSpPr/>
            <p:nvPr/>
          </p:nvGrpSpPr>
          <p:grpSpPr>
            <a:xfrm>
              <a:off x="4955426" y="3915390"/>
              <a:ext cx="151218" cy="168629"/>
              <a:chOff x="2162675" y="3835950"/>
              <a:chExt cx="132450" cy="147700"/>
            </a:xfrm>
          </p:grpSpPr>
          <p:sp>
            <p:nvSpPr>
              <p:cNvPr id="432" name="Google Shape;432;p34"/>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sp>
        <p:nvSpPr>
          <p:cNvPr id="78" name="Google Shape;78;p17"/>
          <p:cNvSpPr txBox="1"/>
          <p:nvPr/>
        </p:nvSpPr>
        <p:spPr>
          <a:xfrm>
            <a:off x="457200" y="0"/>
            <a:ext cx="4114800" cy="51435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3000">
                <a:latin typeface="Roboto Light"/>
                <a:ea typeface="Roboto Light"/>
                <a:cs typeface="Roboto Light"/>
                <a:sym typeface="Roboto Light"/>
              </a:rPr>
              <a:t>Contenido</a:t>
            </a:r>
            <a:endParaRPr sz="3000"/>
          </a:p>
        </p:txBody>
      </p:sp>
      <p:cxnSp>
        <p:nvCxnSpPr>
          <p:cNvPr id="79" name="Google Shape;79;p17"/>
          <p:cNvCxnSpPr/>
          <p:nvPr/>
        </p:nvCxnSpPr>
        <p:spPr>
          <a:xfrm flipH="1">
            <a:off x="4567100" y="726725"/>
            <a:ext cx="7500" cy="3698400"/>
          </a:xfrm>
          <a:prstGeom prst="straightConnector1">
            <a:avLst/>
          </a:prstGeom>
          <a:noFill/>
          <a:ln cap="flat" cmpd="sng" w="19050">
            <a:solidFill>
              <a:srgbClr val="0B5394"/>
            </a:solidFill>
            <a:prstDash val="solid"/>
            <a:round/>
            <a:headEnd len="med" w="med" type="none"/>
            <a:tailEnd len="med" w="med" type="none"/>
          </a:ln>
        </p:spPr>
      </p:cxnSp>
      <p:sp>
        <p:nvSpPr>
          <p:cNvPr id="80" name="Google Shape;80;p17"/>
          <p:cNvSpPr txBox="1"/>
          <p:nvPr/>
        </p:nvSpPr>
        <p:spPr>
          <a:xfrm>
            <a:off x="4724400" y="726725"/>
            <a:ext cx="4114800" cy="3698400"/>
          </a:xfrm>
          <a:prstGeom prst="rect">
            <a:avLst/>
          </a:prstGeom>
          <a:noFill/>
          <a:ln>
            <a:noFill/>
          </a:ln>
        </p:spPr>
        <p:txBody>
          <a:bodyPr anchorCtr="0" anchor="ctr" bIns="91425" lIns="91425" spcFirstLastPara="1" rIns="91425" wrap="square" tIns="91425">
            <a:noAutofit/>
          </a:bodyPr>
          <a:lstStyle/>
          <a:p>
            <a:pPr indent="-317500" lvl="0" marL="914400" rtl="0" algn="l">
              <a:lnSpc>
                <a:spcPct val="115000"/>
              </a:lnSpc>
              <a:spcBef>
                <a:spcPts val="1000"/>
              </a:spcBef>
              <a:spcAft>
                <a:spcPts val="0"/>
              </a:spcAft>
              <a:buSzPts val="1400"/>
              <a:buFont typeface="Inter ExtraLight"/>
              <a:buChar char="●"/>
            </a:pPr>
            <a:r>
              <a:rPr lang="en">
                <a:latin typeface="Inter ExtraLight"/>
                <a:ea typeface="Inter ExtraLight"/>
                <a:cs typeface="Inter ExtraLight"/>
                <a:sym typeface="Inter ExtraLight"/>
              </a:rPr>
              <a:t>¿Qué es NLP?</a:t>
            </a:r>
            <a:endParaRPr>
              <a:latin typeface="Inter ExtraLight"/>
              <a:ea typeface="Inter ExtraLight"/>
              <a:cs typeface="Inter ExtraLight"/>
              <a:sym typeface="Inter ExtraLight"/>
            </a:endParaRPr>
          </a:p>
          <a:p>
            <a:pPr indent="-317500" lvl="0" marL="914400" rtl="0" algn="l">
              <a:lnSpc>
                <a:spcPct val="115000"/>
              </a:lnSpc>
              <a:spcBef>
                <a:spcPts val="1000"/>
              </a:spcBef>
              <a:spcAft>
                <a:spcPts val="0"/>
              </a:spcAft>
              <a:buSzPts val="1400"/>
              <a:buFont typeface="Inter ExtraLight"/>
              <a:buChar char="●"/>
            </a:pPr>
            <a:r>
              <a:rPr lang="en">
                <a:latin typeface="Inter ExtraLight"/>
                <a:ea typeface="Inter ExtraLight"/>
                <a:cs typeface="Inter ExtraLight"/>
                <a:sym typeface="Inter ExtraLight"/>
              </a:rPr>
              <a:t>Redes neuronales</a:t>
            </a:r>
            <a:endParaRPr>
              <a:latin typeface="Inter ExtraLight"/>
              <a:ea typeface="Inter ExtraLight"/>
              <a:cs typeface="Inter ExtraLight"/>
              <a:sym typeface="Inter ExtraLight"/>
            </a:endParaRPr>
          </a:p>
          <a:p>
            <a:pPr indent="-317500" lvl="0" marL="914400" rtl="0" algn="l">
              <a:lnSpc>
                <a:spcPct val="115000"/>
              </a:lnSpc>
              <a:spcBef>
                <a:spcPts val="1000"/>
              </a:spcBef>
              <a:spcAft>
                <a:spcPts val="0"/>
              </a:spcAft>
              <a:buSzPts val="1400"/>
              <a:buFont typeface="Inter ExtraLight"/>
              <a:buChar char="●"/>
            </a:pPr>
            <a:r>
              <a:rPr lang="en">
                <a:latin typeface="Inter ExtraLight"/>
                <a:ea typeface="Inter ExtraLight"/>
                <a:cs typeface="Inter ExtraLight"/>
                <a:sym typeface="Inter ExtraLight"/>
              </a:rPr>
              <a:t>Redes neuronales profundas</a:t>
            </a:r>
            <a:endParaRPr>
              <a:latin typeface="Inter ExtraLight"/>
              <a:ea typeface="Inter ExtraLight"/>
              <a:cs typeface="Inter ExtraLight"/>
              <a:sym typeface="Inter ExtraLight"/>
            </a:endParaRPr>
          </a:p>
          <a:p>
            <a:pPr indent="-317500" lvl="0" marL="914400" rtl="0" algn="l">
              <a:lnSpc>
                <a:spcPct val="115000"/>
              </a:lnSpc>
              <a:spcBef>
                <a:spcPts val="1000"/>
              </a:spcBef>
              <a:spcAft>
                <a:spcPts val="0"/>
              </a:spcAft>
              <a:buSzPts val="1400"/>
              <a:buFont typeface="Inter ExtraLight"/>
              <a:buChar char="●"/>
            </a:pPr>
            <a:r>
              <a:rPr lang="en">
                <a:latin typeface="Inter ExtraLight"/>
                <a:ea typeface="Inter ExtraLight"/>
                <a:cs typeface="Inter ExtraLight"/>
                <a:sym typeface="Inter ExtraLight"/>
              </a:rPr>
              <a:t>Transfer Learning</a:t>
            </a:r>
            <a:endParaRPr>
              <a:latin typeface="Inter ExtraLight"/>
              <a:ea typeface="Inter ExtraLight"/>
              <a:cs typeface="Inter ExtraLight"/>
              <a:sym typeface="Inter ExtraLight"/>
            </a:endParaRPr>
          </a:p>
          <a:p>
            <a:pPr indent="-317500" lvl="0" marL="914400" rtl="0" algn="l">
              <a:lnSpc>
                <a:spcPct val="115000"/>
              </a:lnSpc>
              <a:spcBef>
                <a:spcPts val="1000"/>
              </a:spcBef>
              <a:spcAft>
                <a:spcPts val="1000"/>
              </a:spcAft>
              <a:buSzPts val="1400"/>
              <a:buFont typeface="Inter ExtraLight"/>
              <a:buChar char="●"/>
            </a:pPr>
            <a:r>
              <a:rPr lang="en">
                <a:latin typeface="Inter ExtraLight"/>
                <a:ea typeface="Inter ExtraLight"/>
                <a:cs typeface="Inter ExtraLight"/>
                <a:sym typeface="Inter ExtraLight"/>
              </a:rPr>
              <a:t>Cierre</a:t>
            </a:r>
            <a:endParaRPr>
              <a:latin typeface="Inter ExtraLight"/>
              <a:ea typeface="Inter ExtraLight"/>
              <a:cs typeface="Inter ExtraLight"/>
              <a:sym typeface="Inter Extra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35"/>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Redes neuronales profundas</a:t>
            </a:r>
            <a:endParaRPr sz="3000">
              <a:solidFill>
                <a:srgbClr val="434343"/>
              </a:solidFill>
              <a:latin typeface="Lato Light"/>
              <a:ea typeface="Lato Light"/>
              <a:cs typeface="Lato Light"/>
              <a:sym typeface="Lato Light"/>
            </a:endParaRPr>
          </a:p>
        </p:txBody>
      </p:sp>
      <p:sp>
        <p:nvSpPr>
          <p:cNvPr id="443" name="Google Shape;443;p35"/>
          <p:cNvSpPr txBox="1"/>
          <p:nvPr/>
        </p:nvSpPr>
        <p:spPr>
          <a:xfrm>
            <a:off x="509025" y="838250"/>
            <a:ext cx="40392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Inter ExtraLight"/>
                <a:ea typeface="Inter ExtraLight"/>
                <a:cs typeface="Inter ExtraLight"/>
                <a:sym typeface="Inter ExtraLight"/>
              </a:rPr>
              <a:t>Teniendo esta nueva apertura en cálculos, existen diferentes aplicaciones de las redes neuronales profundas, algunas de las más conocidas son:</a:t>
            </a:r>
            <a:endParaRPr sz="1100">
              <a:latin typeface="Inter ExtraLight"/>
              <a:ea typeface="Inter ExtraLight"/>
              <a:cs typeface="Inter ExtraLight"/>
              <a:sym typeface="Inter ExtraLight"/>
            </a:endParaRPr>
          </a:p>
          <a:p>
            <a:pPr indent="-298450" lvl="0" marL="457200" rtl="0" algn="just">
              <a:lnSpc>
                <a:spcPct val="150000"/>
              </a:lnSpc>
              <a:spcBef>
                <a:spcPts val="1000"/>
              </a:spcBef>
              <a:spcAft>
                <a:spcPts val="0"/>
              </a:spcAft>
              <a:buSzPts val="1100"/>
              <a:buFont typeface="Inter ExtraLight"/>
              <a:buChar char="●"/>
            </a:pPr>
            <a:r>
              <a:rPr lang="en" sz="1100">
                <a:latin typeface="Inter ExtraLight"/>
                <a:ea typeface="Inter ExtraLight"/>
                <a:cs typeface="Inter ExtraLight"/>
                <a:sym typeface="Inter ExtraLight"/>
              </a:rPr>
              <a:t>Computer vision</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Natural Language Processing</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Redes GAN (Generative Adversarial Networks)</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LSTM</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Y un muy largo etcétera</a:t>
            </a:r>
            <a:endParaRPr sz="1100">
              <a:latin typeface="Inter ExtraLight"/>
              <a:ea typeface="Inter ExtraLight"/>
              <a:cs typeface="Inter ExtraLight"/>
              <a:sym typeface="Inter ExtraLight"/>
            </a:endParaRPr>
          </a:p>
        </p:txBody>
      </p:sp>
      <p:pic>
        <p:nvPicPr>
          <p:cNvPr id="444" name="Google Shape;444;p35"/>
          <p:cNvPicPr preferRelativeResize="0"/>
          <p:nvPr/>
        </p:nvPicPr>
        <p:blipFill>
          <a:blip r:embed="rId3">
            <a:alphaModFix/>
          </a:blip>
          <a:stretch>
            <a:fillRect/>
          </a:stretch>
        </p:blipFill>
        <p:spPr>
          <a:xfrm>
            <a:off x="5252475" y="1619875"/>
            <a:ext cx="3475159" cy="2085095"/>
          </a:xfrm>
          <a:prstGeom prst="rect">
            <a:avLst/>
          </a:prstGeom>
          <a:noFill/>
          <a:ln>
            <a:noFill/>
          </a:ln>
        </p:spPr>
      </p:pic>
      <p:grpSp>
        <p:nvGrpSpPr>
          <p:cNvPr id="445" name="Google Shape;445;p35"/>
          <p:cNvGrpSpPr/>
          <p:nvPr/>
        </p:nvGrpSpPr>
        <p:grpSpPr>
          <a:xfrm>
            <a:off x="648229" y="331144"/>
            <a:ext cx="348648" cy="396303"/>
            <a:chOff x="4854238" y="3797134"/>
            <a:chExt cx="252406" cy="286885"/>
          </a:xfrm>
        </p:grpSpPr>
        <p:grpSp>
          <p:nvGrpSpPr>
            <p:cNvPr id="446" name="Google Shape;446;p35"/>
            <p:cNvGrpSpPr/>
            <p:nvPr/>
          </p:nvGrpSpPr>
          <p:grpSpPr>
            <a:xfrm>
              <a:off x="4854238" y="3855874"/>
              <a:ext cx="151218" cy="168629"/>
              <a:chOff x="2162675" y="3835950"/>
              <a:chExt cx="132450" cy="147700"/>
            </a:xfrm>
          </p:grpSpPr>
          <p:sp>
            <p:nvSpPr>
              <p:cNvPr id="447" name="Google Shape;447;p35"/>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35"/>
            <p:cNvGrpSpPr/>
            <p:nvPr/>
          </p:nvGrpSpPr>
          <p:grpSpPr>
            <a:xfrm>
              <a:off x="4954241" y="3797134"/>
              <a:ext cx="151218" cy="168629"/>
              <a:chOff x="2162675" y="3835950"/>
              <a:chExt cx="132450" cy="147700"/>
            </a:xfrm>
          </p:grpSpPr>
          <p:sp>
            <p:nvSpPr>
              <p:cNvPr id="453" name="Google Shape;453;p35"/>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35"/>
            <p:cNvGrpSpPr/>
            <p:nvPr/>
          </p:nvGrpSpPr>
          <p:grpSpPr>
            <a:xfrm>
              <a:off x="4955426" y="3915390"/>
              <a:ext cx="151218" cy="168629"/>
              <a:chOff x="2162675" y="3835950"/>
              <a:chExt cx="132450" cy="147700"/>
            </a:xfrm>
          </p:grpSpPr>
          <p:sp>
            <p:nvSpPr>
              <p:cNvPr id="459" name="Google Shape;459;p35"/>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6"/>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latin typeface="Roboto Light"/>
                <a:ea typeface="Roboto Light"/>
                <a:cs typeface="Roboto Light"/>
                <a:sym typeface="Roboto Light"/>
              </a:rPr>
              <a:t>3</a:t>
            </a:r>
            <a:r>
              <a:rPr lang="en">
                <a:solidFill>
                  <a:schemeClr val="accent2"/>
                </a:solidFill>
                <a:latin typeface="Roboto Light"/>
                <a:ea typeface="Roboto Light"/>
                <a:cs typeface="Roboto Light"/>
                <a:sym typeface="Roboto Light"/>
              </a:rPr>
              <a:t>.</a:t>
            </a:r>
            <a:endParaRPr>
              <a:solidFill>
                <a:schemeClr val="accent2"/>
              </a:solidFill>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Transfer learning</a:t>
            </a:r>
            <a:endParaRPr>
              <a:latin typeface="Roboto Light"/>
              <a:ea typeface="Roboto Light"/>
              <a:cs typeface="Roboto Light"/>
              <a:sym typeface="Roboto Light"/>
            </a:endParaRPr>
          </a:p>
        </p:txBody>
      </p:sp>
      <p:sp>
        <p:nvSpPr>
          <p:cNvPr id="469" name="Google Shape;469;p36"/>
          <p:cNvSpPr txBox="1"/>
          <p:nvPr>
            <p:ph idx="1" type="subTitle"/>
          </p:nvPr>
        </p:nvSpPr>
        <p:spPr>
          <a:xfrm>
            <a:off x="1213221" y="3787328"/>
            <a:ext cx="6766500" cy="28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i="1" lang="en">
                <a:latin typeface="Roboto Light"/>
                <a:ea typeface="Roboto Light"/>
                <a:cs typeface="Roboto Light"/>
                <a:sym typeface="Roboto Light"/>
              </a:rPr>
              <a:t>Just learning</a:t>
            </a:r>
            <a:endParaRPr i="1">
              <a:latin typeface="Roboto Light"/>
              <a:ea typeface="Roboto Light"/>
              <a:cs typeface="Roboto Light"/>
              <a:sym typeface="Robo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37"/>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Transfer learning</a:t>
            </a:r>
            <a:endParaRPr sz="3000">
              <a:solidFill>
                <a:srgbClr val="434343"/>
              </a:solidFill>
              <a:latin typeface="Lato Light"/>
              <a:ea typeface="Lato Light"/>
              <a:cs typeface="Lato Light"/>
              <a:sym typeface="Lato Light"/>
            </a:endParaRPr>
          </a:p>
        </p:txBody>
      </p:sp>
      <p:grpSp>
        <p:nvGrpSpPr>
          <p:cNvPr id="476" name="Google Shape;476;p37"/>
          <p:cNvGrpSpPr/>
          <p:nvPr/>
        </p:nvGrpSpPr>
        <p:grpSpPr>
          <a:xfrm>
            <a:off x="714516" y="358049"/>
            <a:ext cx="215966" cy="342399"/>
            <a:chOff x="6718575" y="2318625"/>
            <a:chExt cx="256950" cy="407375"/>
          </a:xfrm>
        </p:grpSpPr>
        <p:sp>
          <p:nvSpPr>
            <p:cNvPr id="477" name="Google Shape;477;p3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8" name="Google Shape;478;p3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9" name="Google Shape;479;p3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0" name="Google Shape;480;p3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1" name="Google Shape;481;p3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2" name="Google Shape;482;p3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3" name="Google Shape;483;p3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4" name="Google Shape;484;p3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85" name="Google Shape;485;p37"/>
          <p:cNvSpPr txBox="1"/>
          <p:nvPr/>
        </p:nvSpPr>
        <p:spPr>
          <a:xfrm>
            <a:off x="509025" y="838250"/>
            <a:ext cx="45813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Inter ExtraLight"/>
                <a:ea typeface="Inter ExtraLight"/>
                <a:cs typeface="Inter ExtraLight"/>
                <a:sym typeface="Inter ExtraLight"/>
              </a:rPr>
              <a:t>El aprendizaje por transferencia es un método de aprendizaje automático en el que un modelo desarrollado para una tarea se reutiliza como punto de partida para un modelo en una segunda tarea.</a:t>
            </a:r>
            <a:endParaRPr sz="1100">
              <a:latin typeface="Inter ExtraLight"/>
              <a:ea typeface="Inter ExtraLight"/>
              <a:cs typeface="Inter ExtraLight"/>
              <a:sym typeface="Inter ExtraLight"/>
            </a:endParaRPr>
          </a:p>
          <a:p>
            <a:pPr indent="0" lvl="0" marL="0" rtl="0" algn="just">
              <a:lnSpc>
                <a:spcPct val="150000"/>
              </a:lnSpc>
              <a:spcBef>
                <a:spcPts val="1000"/>
              </a:spcBef>
              <a:spcAft>
                <a:spcPts val="1000"/>
              </a:spcAft>
              <a:buNone/>
            </a:pPr>
            <a:r>
              <a:rPr lang="en" sz="1100">
                <a:latin typeface="Inter ExtraLight"/>
                <a:ea typeface="Inter ExtraLight"/>
                <a:cs typeface="Inter ExtraLight"/>
                <a:sym typeface="Inter ExtraLight"/>
              </a:rPr>
              <a:t>Es un enfoque popular en el aprendizaje profundo en el que los modelos previamente entrenados se utilizan como punto de partida en la visión por computadora y las tareas de procesamiento del lenguaje natural debido a los vastos recursos informáticos y de tiempo necesarios para desarrollar modelos de redes neuronales sobre estos problemas y a partir de los enormes saltos en las habilidades. que proporcionan sobre problemas relacionados.</a:t>
            </a:r>
            <a:endParaRPr sz="1100">
              <a:latin typeface="Inter ExtraLight"/>
              <a:ea typeface="Inter ExtraLight"/>
              <a:cs typeface="Inter ExtraLight"/>
              <a:sym typeface="Inter ExtraLight"/>
            </a:endParaRPr>
          </a:p>
        </p:txBody>
      </p:sp>
      <p:pic>
        <p:nvPicPr>
          <p:cNvPr id="486" name="Google Shape;486;p37"/>
          <p:cNvPicPr preferRelativeResize="0"/>
          <p:nvPr/>
        </p:nvPicPr>
        <p:blipFill>
          <a:blip r:embed="rId3">
            <a:alphaModFix/>
          </a:blip>
          <a:stretch>
            <a:fillRect/>
          </a:stretch>
        </p:blipFill>
        <p:spPr>
          <a:xfrm>
            <a:off x="5149099" y="1402873"/>
            <a:ext cx="3853950" cy="2672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38"/>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Transfer learning</a:t>
            </a:r>
            <a:endParaRPr sz="3000">
              <a:solidFill>
                <a:srgbClr val="434343"/>
              </a:solidFill>
              <a:latin typeface="Lato Light"/>
              <a:ea typeface="Lato Light"/>
              <a:cs typeface="Lato Light"/>
              <a:sym typeface="Lato Light"/>
            </a:endParaRPr>
          </a:p>
        </p:txBody>
      </p:sp>
      <p:grpSp>
        <p:nvGrpSpPr>
          <p:cNvPr id="493" name="Google Shape;493;p38"/>
          <p:cNvGrpSpPr/>
          <p:nvPr/>
        </p:nvGrpSpPr>
        <p:grpSpPr>
          <a:xfrm>
            <a:off x="714516" y="358049"/>
            <a:ext cx="215966" cy="342399"/>
            <a:chOff x="6718575" y="2318625"/>
            <a:chExt cx="256950" cy="407375"/>
          </a:xfrm>
        </p:grpSpPr>
        <p:sp>
          <p:nvSpPr>
            <p:cNvPr id="494" name="Google Shape;494;p3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5" name="Google Shape;495;p3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6" name="Google Shape;496;p3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7" name="Google Shape;497;p3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8" name="Google Shape;498;p3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9" name="Google Shape;499;p3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0" name="Google Shape;500;p3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1" name="Google Shape;501;p3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02" name="Google Shape;502;p38"/>
          <p:cNvSpPr txBox="1"/>
          <p:nvPr/>
        </p:nvSpPr>
        <p:spPr>
          <a:xfrm>
            <a:off x="509025" y="838250"/>
            <a:ext cx="45813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Inter ExtraLight"/>
                <a:ea typeface="Inter ExtraLight"/>
                <a:cs typeface="Inter ExtraLight"/>
                <a:sym typeface="Inter ExtraLight"/>
              </a:rPr>
              <a:t>El aprendizaje por transferencia es una técnica de aprendizaje automático en la que un modelo entrenado en una tarea se reutiliza en una segunda tarea relacionada.</a:t>
            </a:r>
            <a:endParaRPr sz="1100">
              <a:latin typeface="Inter ExtraLight"/>
              <a:ea typeface="Inter ExtraLight"/>
              <a:cs typeface="Inter ExtraLight"/>
              <a:sym typeface="Inter ExtraLight"/>
            </a:endParaRPr>
          </a:p>
          <a:p>
            <a:pPr indent="0" lvl="0" marL="0" rtl="0" algn="just">
              <a:lnSpc>
                <a:spcPct val="150000"/>
              </a:lnSpc>
              <a:spcBef>
                <a:spcPts val="1000"/>
              </a:spcBef>
              <a:spcAft>
                <a:spcPts val="0"/>
              </a:spcAft>
              <a:buNone/>
            </a:pPr>
            <a:r>
              <a:rPr lang="en" sz="1100">
                <a:latin typeface="Inter ExtraLight"/>
                <a:ea typeface="Inter ExtraLight"/>
                <a:cs typeface="Inter ExtraLight"/>
                <a:sym typeface="Inter ExtraLight"/>
              </a:rPr>
              <a:t>El aprendizaje por transferencia es una optimización que permite un progreso rápido o un rendimiento mejorado al modelar la segunda tarea.Sin embargo, el aprendizaje por transferencia es popular en el aprendizaje profundo dados los enormes recursos necesarios para entrenar modelos de aprendizaje profundo o los grandes y desafiantes conjuntos de datos en los que se entrenan los modelos de aprendizaje profundo.</a:t>
            </a:r>
            <a:endParaRPr sz="1100">
              <a:latin typeface="Inter ExtraLight"/>
              <a:ea typeface="Inter ExtraLight"/>
              <a:cs typeface="Inter ExtraLight"/>
              <a:sym typeface="Inter ExtraLight"/>
            </a:endParaRPr>
          </a:p>
          <a:p>
            <a:pPr indent="0" lvl="0" marL="0" rtl="0" algn="just">
              <a:lnSpc>
                <a:spcPct val="150000"/>
              </a:lnSpc>
              <a:spcBef>
                <a:spcPts val="1000"/>
              </a:spcBef>
              <a:spcAft>
                <a:spcPts val="1000"/>
              </a:spcAft>
              <a:buNone/>
            </a:pPr>
            <a:r>
              <a:rPr lang="en" sz="1100">
                <a:latin typeface="Inter ExtraLight"/>
                <a:ea typeface="Inter ExtraLight"/>
                <a:cs typeface="Inter ExtraLight"/>
                <a:sym typeface="Inter ExtraLight"/>
              </a:rPr>
              <a:t>El aprendizaje por transferencia solo funciona en el aprendizaje profundo si las características del modelo aprendidas en la primera tarea son generales.</a:t>
            </a:r>
            <a:endParaRPr sz="1100">
              <a:latin typeface="Inter ExtraLight"/>
              <a:ea typeface="Inter ExtraLight"/>
              <a:cs typeface="Inter ExtraLight"/>
              <a:sym typeface="Inter ExtraLight"/>
            </a:endParaRPr>
          </a:p>
        </p:txBody>
      </p:sp>
      <p:pic>
        <p:nvPicPr>
          <p:cNvPr id="503" name="Google Shape;503;p38"/>
          <p:cNvPicPr preferRelativeResize="0"/>
          <p:nvPr/>
        </p:nvPicPr>
        <p:blipFill rotWithShape="1">
          <a:blip r:embed="rId3">
            <a:alphaModFix/>
          </a:blip>
          <a:srcRect b="0" l="0" r="51557" t="0"/>
          <a:stretch/>
        </p:blipFill>
        <p:spPr>
          <a:xfrm>
            <a:off x="5781452" y="669824"/>
            <a:ext cx="2221950" cy="2342550"/>
          </a:xfrm>
          <a:prstGeom prst="rect">
            <a:avLst/>
          </a:prstGeom>
          <a:noFill/>
          <a:ln>
            <a:noFill/>
          </a:ln>
        </p:spPr>
      </p:pic>
      <p:pic>
        <p:nvPicPr>
          <p:cNvPr id="504" name="Google Shape;504;p38"/>
          <p:cNvPicPr preferRelativeResize="0"/>
          <p:nvPr/>
        </p:nvPicPr>
        <p:blipFill rotWithShape="1">
          <a:blip r:embed="rId3">
            <a:alphaModFix/>
          </a:blip>
          <a:srcRect b="0" l="51064" r="0" t="0"/>
          <a:stretch/>
        </p:blipFill>
        <p:spPr>
          <a:xfrm>
            <a:off x="5705250" y="2724123"/>
            <a:ext cx="2221950" cy="23189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0" name="Google Shape;510;p39"/>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Transfer learning</a:t>
            </a:r>
            <a:endParaRPr sz="3000">
              <a:solidFill>
                <a:srgbClr val="434343"/>
              </a:solidFill>
              <a:latin typeface="Lato Light"/>
              <a:ea typeface="Lato Light"/>
              <a:cs typeface="Lato Light"/>
              <a:sym typeface="Lato Light"/>
            </a:endParaRPr>
          </a:p>
        </p:txBody>
      </p:sp>
      <p:grpSp>
        <p:nvGrpSpPr>
          <p:cNvPr id="511" name="Google Shape;511;p39"/>
          <p:cNvGrpSpPr/>
          <p:nvPr/>
        </p:nvGrpSpPr>
        <p:grpSpPr>
          <a:xfrm>
            <a:off x="714516" y="358049"/>
            <a:ext cx="215966" cy="342399"/>
            <a:chOff x="6718575" y="2318625"/>
            <a:chExt cx="256950" cy="407375"/>
          </a:xfrm>
        </p:grpSpPr>
        <p:sp>
          <p:nvSpPr>
            <p:cNvPr id="512" name="Google Shape;512;p3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3" name="Google Shape;513;p3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4" name="Google Shape;514;p3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5" name="Google Shape;515;p3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6" name="Google Shape;516;p3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7" name="Google Shape;517;p3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8" name="Google Shape;518;p3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9" name="Google Shape;519;p3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20" name="Google Shape;520;p39"/>
          <p:cNvSpPr txBox="1"/>
          <p:nvPr/>
        </p:nvSpPr>
        <p:spPr>
          <a:xfrm>
            <a:off x="509025" y="838250"/>
            <a:ext cx="45813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Inter ExtraLight"/>
                <a:ea typeface="Inter ExtraLight"/>
                <a:cs typeface="Inter ExtraLight"/>
                <a:sym typeface="Inter ExtraLight"/>
              </a:rPr>
              <a:t>En el aprendizaje por transferencia, primero entrenamos una red base en un conjunto de datos y una tarea base, y luego reutilizamos las características aprendidas, o las transferimos, a una segunda red de destino para ser entrenadas en un conjunto de datos y una tarea de destino. Este proceso tenderá a funcionar si las características son generales, es decir, adecuadas para las tareas básicas y objetivo, en lugar de específicas para la tarea básica.</a:t>
            </a:r>
            <a:endParaRPr sz="1100">
              <a:latin typeface="Inter ExtraLight"/>
              <a:ea typeface="Inter ExtraLight"/>
              <a:cs typeface="Inter ExtraLight"/>
              <a:sym typeface="Inter ExtraLight"/>
            </a:endParaRPr>
          </a:p>
          <a:p>
            <a:pPr indent="0" lvl="0" marL="0" rtl="0" algn="just">
              <a:lnSpc>
                <a:spcPct val="150000"/>
              </a:lnSpc>
              <a:spcBef>
                <a:spcPts val="1000"/>
              </a:spcBef>
              <a:spcAft>
                <a:spcPts val="1000"/>
              </a:spcAft>
              <a:buNone/>
            </a:pPr>
            <a:r>
              <a:rPr lang="en" sz="1100">
                <a:latin typeface="Inter ExtraLight"/>
                <a:ea typeface="Inter ExtraLight"/>
                <a:cs typeface="Inter ExtraLight"/>
                <a:sym typeface="Inter ExtraLight"/>
              </a:rPr>
              <a:t>Esta forma de aprendizaje por transferencia que se utiliza en el aprendizaje profundo se denomina transferencia inductiva. Aquí es donde el alcance de los posibles modelos (sesgo del modelo) se reduce de una manera beneficiosa mediante el uso de un modelo que se ajusta a una tarea diferente pero relacionada.</a:t>
            </a:r>
            <a:endParaRPr sz="1100">
              <a:latin typeface="Inter ExtraLight"/>
              <a:ea typeface="Inter ExtraLight"/>
              <a:cs typeface="Inter ExtraLight"/>
              <a:sym typeface="Inter ExtraLight"/>
            </a:endParaRPr>
          </a:p>
        </p:txBody>
      </p:sp>
      <p:pic>
        <p:nvPicPr>
          <p:cNvPr id="521" name="Google Shape;521;p39"/>
          <p:cNvPicPr preferRelativeResize="0"/>
          <p:nvPr/>
        </p:nvPicPr>
        <p:blipFill rotWithShape="1">
          <a:blip r:embed="rId3">
            <a:alphaModFix/>
          </a:blip>
          <a:srcRect b="0" l="49836" r="0" t="0"/>
          <a:stretch/>
        </p:blipFill>
        <p:spPr>
          <a:xfrm>
            <a:off x="5876548" y="2732226"/>
            <a:ext cx="2111553" cy="2032675"/>
          </a:xfrm>
          <a:prstGeom prst="rect">
            <a:avLst/>
          </a:prstGeom>
          <a:noFill/>
          <a:ln>
            <a:noFill/>
          </a:ln>
        </p:spPr>
      </p:pic>
      <p:pic>
        <p:nvPicPr>
          <p:cNvPr id="522" name="Google Shape;522;p39"/>
          <p:cNvPicPr preferRelativeResize="0"/>
          <p:nvPr/>
        </p:nvPicPr>
        <p:blipFill rotWithShape="1">
          <a:blip r:embed="rId3">
            <a:alphaModFix/>
          </a:blip>
          <a:srcRect b="0" l="0" r="49836" t="0"/>
          <a:stretch/>
        </p:blipFill>
        <p:spPr>
          <a:xfrm>
            <a:off x="5921049" y="508350"/>
            <a:ext cx="2111553" cy="2032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0"/>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latin typeface="Roboto Light"/>
                <a:ea typeface="Roboto Light"/>
                <a:cs typeface="Roboto Light"/>
                <a:sym typeface="Roboto Light"/>
              </a:rPr>
              <a:t>4</a:t>
            </a:r>
            <a:r>
              <a:rPr lang="en">
                <a:solidFill>
                  <a:schemeClr val="accent2"/>
                </a:solidFill>
                <a:latin typeface="Roboto Light"/>
                <a:ea typeface="Roboto Light"/>
                <a:cs typeface="Roboto Light"/>
                <a:sym typeface="Roboto Light"/>
              </a:rPr>
              <a:t>.</a:t>
            </a:r>
            <a:endParaRPr>
              <a:solidFill>
                <a:schemeClr val="accent2"/>
              </a:solidFill>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Cierre</a:t>
            </a:r>
            <a:endParaRPr>
              <a:latin typeface="Roboto Light"/>
              <a:ea typeface="Roboto Light"/>
              <a:cs typeface="Roboto Light"/>
              <a:sym typeface="Roboto Light"/>
            </a:endParaRPr>
          </a:p>
        </p:txBody>
      </p:sp>
      <p:sp>
        <p:nvSpPr>
          <p:cNvPr id="528" name="Google Shape;528;p40"/>
          <p:cNvSpPr txBox="1"/>
          <p:nvPr>
            <p:ph idx="1" type="subTitle"/>
          </p:nvPr>
        </p:nvSpPr>
        <p:spPr>
          <a:xfrm>
            <a:off x="1188725" y="3780303"/>
            <a:ext cx="6766500" cy="28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¿Alguna duda?</a:t>
            </a:r>
            <a:endParaRPr>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sp>
        <p:nvSpPr>
          <p:cNvPr id="534" name="Google Shape;534;p41"/>
          <p:cNvSpPr txBox="1"/>
          <p:nvPr>
            <p:ph idx="4294967295" type="ctrTitle"/>
          </p:nvPr>
        </p:nvSpPr>
        <p:spPr>
          <a:xfrm>
            <a:off x="0" y="1167950"/>
            <a:ext cx="9144000" cy="861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4800">
                <a:solidFill>
                  <a:srgbClr val="FFFFFF"/>
                </a:solidFill>
                <a:latin typeface="Roboto Light"/>
                <a:ea typeface="Roboto Light"/>
                <a:cs typeface="Roboto Light"/>
                <a:sym typeface="Roboto Light"/>
              </a:rPr>
              <a:t>¡Muchas gracias!</a:t>
            </a:r>
            <a:endParaRPr sz="4800">
              <a:solidFill>
                <a:srgbClr val="FFFFFF"/>
              </a:solidFill>
              <a:latin typeface="Roboto Light"/>
              <a:ea typeface="Roboto Light"/>
              <a:cs typeface="Roboto Light"/>
              <a:sym typeface="Roboto Light"/>
            </a:endParaRPr>
          </a:p>
        </p:txBody>
      </p:sp>
      <p:sp>
        <p:nvSpPr>
          <p:cNvPr id="535" name="Google Shape;535;p41"/>
          <p:cNvSpPr txBox="1"/>
          <p:nvPr/>
        </p:nvSpPr>
        <p:spPr>
          <a:xfrm>
            <a:off x="0" y="2840925"/>
            <a:ext cx="9144000" cy="4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Oscar Daniel Acosta González</a:t>
            </a:r>
            <a:endParaRPr>
              <a:solidFill>
                <a:srgbClr val="FFFFFF"/>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FFFFFF"/>
                </a:solidFill>
                <a:latin typeface="Roboto Light"/>
                <a:ea typeface="Roboto Light"/>
                <a:cs typeface="Roboto Light"/>
                <a:sym typeface="Roboto Light"/>
              </a:rPr>
              <a:t>Licenciado en Matemáticas Aplicadas y Computación</a:t>
            </a:r>
            <a:endParaRPr>
              <a:solidFill>
                <a:srgbClr val="FFFFFF"/>
              </a:solidFill>
              <a:latin typeface="Roboto Light"/>
              <a:ea typeface="Roboto Light"/>
              <a:cs typeface="Roboto Light"/>
              <a:sym typeface="Roboto Light"/>
            </a:endParaRPr>
          </a:p>
        </p:txBody>
      </p:sp>
      <p:pic>
        <p:nvPicPr>
          <p:cNvPr id="536" name="Google Shape;536;p41"/>
          <p:cNvPicPr preferRelativeResize="0"/>
          <p:nvPr/>
        </p:nvPicPr>
        <p:blipFill>
          <a:blip r:embed="rId3">
            <a:alphaModFix/>
          </a:blip>
          <a:stretch>
            <a:fillRect/>
          </a:stretch>
        </p:blipFill>
        <p:spPr>
          <a:xfrm>
            <a:off x="2176350" y="3507925"/>
            <a:ext cx="552850" cy="552850"/>
          </a:xfrm>
          <a:prstGeom prst="rect">
            <a:avLst/>
          </a:prstGeom>
          <a:noFill/>
          <a:ln>
            <a:noFill/>
          </a:ln>
        </p:spPr>
      </p:pic>
      <p:pic>
        <p:nvPicPr>
          <p:cNvPr id="537" name="Google Shape;537;p41"/>
          <p:cNvPicPr preferRelativeResize="0"/>
          <p:nvPr/>
        </p:nvPicPr>
        <p:blipFill rotWithShape="1">
          <a:blip r:embed="rId4">
            <a:alphaModFix/>
          </a:blip>
          <a:srcRect b="20319" l="10047" r="10587" t="20819"/>
          <a:stretch/>
        </p:blipFill>
        <p:spPr>
          <a:xfrm>
            <a:off x="3681862" y="3650250"/>
            <a:ext cx="361623" cy="268201"/>
          </a:xfrm>
          <a:prstGeom prst="rect">
            <a:avLst/>
          </a:prstGeom>
          <a:noFill/>
          <a:ln>
            <a:noFill/>
          </a:ln>
        </p:spPr>
      </p:pic>
      <p:pic>
        <p:nvPicPr>
          <p:cNvPr id="538" name="Google Shape;538;p41"/>
          <p:cNvPicPr preferRelativeResize="0"/>
          <p:nvPr/>
        </p:nvPicPr>
        <p:blipFill>
          <a:blip r:embed="rId5">
            <a:alphaModFix/>
          </a:blip>
          <a:stretch>
            <a:fillRect/>
          </a:stretch>
        </p:blipFill>
        <p:spPr>
          <a:xfrm>
            <a:off x="4996150" y="3580200"/>
            <a:ext cx="408300" cy="408300"/>
          </a:xfrm>
          <a:prstGeom prst="rect">
            <a:avLst/>
          </a:prstGeom>
          <a:noFill/>
          <a:ln>
            <a:noFill/>
          </a:ln>
        </p:spPr>
      </p:pic>
      <p:pic>
        <p:nvPicPr>
          <p:cNvPr id="539" name="Google Shape;539;p41"/>
          <p:cNvPicPr preferRelativeResize="0"/>
          <p:nvPr/>
        </p:nvPicPr>
        <p:blipFill>
          <a:blip r:embed="rId6">
            <a:alphaModFix/>
          </a:blip>
          <a:stretch>
            <a:fillRect/>
          </a:stretch>
        </p:blipFill>
        <p:spPr>
          <a:xfrm>
            <a:off x="6284475" y="3580200"/>
            <a:ext cx="408300" cy="408300"/>
          </a:xfrm>
          <a:prstGeom prst="rect">
            <a:avLst/>
          </a:prstGeom>
          <a:noFill/>
          <a:ln>
            <a:noFill/>
          </a:ln>
        </p:spPr>
      </p:pic>
      <p:sp>
        <p:nvSpPr>
          <p:cNvPr id="540" name="Google Shape;540;p41"/>
          <p:cNvSpPr txBox="1"/>
          <p:nvPr/>
        </p:nvSpPr>
        <p:spPr>
          <a:xfrm>
            <a:off x="1870025" y="3944100"/>
            <a:ext cx="1165500" cy="2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Light"/>
                <a:ea typeface="Roboto Light"/>
                <a:cs typeface="Roboto Light"/>
                <a:sym typeface="Roboto Light"/>
              </a:rPr>
              <a:t>Oscar Acosta</a:t>
            </a:r>
            <a:endParaRPr sz="1100">
              <a:solidFill>
                <a:srgbClr val="FFFFFF"/>
              </a:solidFill>
              <a:latin typeface="Roboto Light"/>
              <a:ea typeface="Roboto Light"/>
              <a:cs typeface="Roboto Light"/>
              <a:sym typeface="Roboto Light"/>
            </a:endParaRPr>
          </a:p>
        </p:txBody>
      </p:sp>
      <p:sp>
        <p:nvSpPr>
          <p:cNvPr id="541" name="Google Shape;541;p41"/>
          <p:cNvSpPr txBox="1"/>
          <p:nvPr/>
        </p:nvSpPr>
        <p:spPr>
          <a:xfrm>
            <a:off x="3136350" y="3944100"/>
            <a:ext cx="1435800" cy="26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Light"/>
                <a:ea typeface="Roboto Light"/>
                <a:cs typeface="Roboto Light"/>
                <a:sym typeface="Roboto Light"/>
              </a:rPr>
              <a:t>oscar.acosta.mac@gmail.com</a:t>
            </a:r>
            <a:endParaRPr sz="1100">
              <a:solidFill>
                <a:srgbClr val="FFFFFF"/>
              </a:solidFill>
              <a:latin typeface="Roboto Light"/>
              <a:ea typeface="Roboto Light"/>
              <a:cs typeface="Roboto Light"/>
              <a:sym typeface="Roboto Light"/>
            </a:endParaRPr>
          </a:p>
        </p:txBody>
      </p:sp>
      <p:sp>
        <p:nvSpPr>
          <p:cNvPr id="542" name="Google Shape;542;p41"/>
          <p:cNvSpPr txBox="1"/>
          <p:nvPr/>
        </p:nvSpPr>
        <p:spPr>
          <a:xfrm>
            <a:off x="4449950" y="3944100"/>
            <a:ext cx="1165500" cy="26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Light"/>
                <a:ea typeface="Roboto Light"/>
                <a:cs typeface="Roboto Light"/>
                <a:sym typeface="Roboto Light"/>
              </a:rPr>
              <a:t>/odacosta</a:t>
            </a:r>
            <a:endParaRPr sz="1100">
              <a:solidFill>
                <a:srgbClr val="FFFFFF"/>
              </a:solidFill>
              <a:latin typeface="Roboto Light"/>
              <a:ea typeface="Roboto Light"/>
              <a:cs typeface="Roboto Light"/>
              <a:sym typeface="Roboto Light"/>
            </a:endParaRPr>
          </a:p>
        </p:txBody>
      </p:sp>
      <p:sp>
        <p:nvSpPr>
          <p:cNvPr id="543" name="Google Shape;543;p41"/>
          <p:cNvSpPr txBox="1"/>
          <p:nvPr/>
        </p:nvSpPr>
        <p:spPr>
          <a:xfrm>
            <a:off x="5828450" y="3944100"/>
            <a:ext cx="1376700" cy="2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Light"/>
                <a:ea typeface="Roboto Light"/>
                <a:cs typeface="Roboto Light"/>
                <a:sym typeface="Roboto Light"/>
              </a:rPr>
              <a:t>Oscar Daniel Acosta González</a:t>
            </a:r>
            <a:endParaRPr sz="1100">
              <a:solidFill>
                <a:srgbClr val="FFFFFF"/>
              </a:solidFill>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latin typeface="Roboto Light"/>
                <a:ea typeface="Roboto Light"/>
                <a:cs typeface="Roboto Light"/>
                <a:sym typeface="Roboto Light"/>
              </a:rPr>
              <a:t>1</a:t>
            </a:r>
            <a:r>
              <a:rPr lang="en">
                <a:solidFill>
                  <a:schemeClr val="accent2"/>
                </a:solidFill>
                <a:latin typeface="Roboto Light"/>
                <a:ea typeface="Roboto Light"/>
                <a:cs typeface="Roboto Light"/>
                <a:sym typeface="Roboto Light"/>
              </a:rPr>
              <a:t>.</a:t>
            </a:r>
            <a:endParaRPr>
              <a:solidFill>
                <a:schemeClr val="accent2"/>
              </a:solidFill>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¿Qué es NLP?</a:t>
            </a:r>
            <a:endParaRPr>
              <a:latin typeface="Roboto Light"/>
              <a:ea typeface="Roboto Light"/>
              <a:cs typeface="Roboto Light"/>
              <a:sym typeface="Roboto Light"/>
            </a:endParaRPr>
          </a:p>
        </p:txBody>
      </p:sp>
      <p:sp>
        <p:nvSpPr>
          <p:cNvPr id="86" name="Google Shape;86;p18"/>
          <p:cNvSpPr txBox="1"/>
          <p:nvPr>
            <p:ph idx="1" type="subTitle"/>
          </p:nvPr>
        </p:nvSpPr>
        <p:spPr>
          <a:xfrm>
            <a:off x="1213221" y="3787328"/>
            <a:ext cx="6766500" cy="28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i="1" lang="en">
                <a:latin typeface="Roboto Light"/>
                <a:ea typeface="Roboto Light"/>
                <a:cs typeface="Roboto Light"/>
                <a:sym typeface="Roboto Light"/>
              </a:rPr>
              <a:t>Natural Language Processing</a:t>
            </a:r>
            <a:endParaRPr i="1">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¿Qué es NLP?</a:t>
            </a:r>
            <a:endParaRPr sz="3000">
              <a:solidFill>
                <a:srgbClr val="434343"/>
              </a:solidFill>
              <a:latin typeface="Lato Light"/>
              <a:ea typeface="Lato Light"/>
              <a:cs typeface="Lato Light"/>
              <a:sym typeface="Lato Light"/>
            </a:endParaRPr>
          </a:p>
        </p:txBody>
      </p:sp>
      <p:grpSp>
        <p:nvGrpSpPr>
          <p:cNvPr id="93" name="Google Shape;93;p19"/>
          <p:cNvGrpSpPr/>
          <p:nvPr/>
        </p:nvGrpSpPr>
        <p:grpSpPr>
          <a:xfrm>
            <a:off x="714516" y="358049"/>
            <a:ext cx="215966" cy="342399"/>
            <a:chOff x="6718575" y="2318625"/>
            <a:chExt cx="256950" cy="407375"/>
          </a:xfrm>
        </p:grpSpPr>
        <p:sp>
          <p:nvSpPr>
            <p:cNvPr id="94" name="Google Shape;94;p1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5" name="Google Shape;95;p1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 name="Google Shape;96;p1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7" name="Google Shape;97;p1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8" name="Google Shape;98;p1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9" name="Google Shape;99;p1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0" name="Google Shape;100;p1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1" name="Google Shape;101;p1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2" name="Google Shape;102;p19"/>
          <p:cNvSpPr txBox="1"/>
          <p:nvPr/>
        </p:nvSpPr>
        <p:spPr>
          <a:xfrm>
            <a:off x="432425" y="910350"/>
            <a:ext cx="3915600" cy="37632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Inter ExtraLight"/>
                <a:ea typeface="Inter ExtraLight"/>
                <a:cs typeface="Inter ExtraLight"/>
                <a:sym typeface="Inter ExtraLight"/>
              </a:rPr>
              <a:t>El procesamiento del lenguaje natural (NLP, por sus siglas en inglés) se refiere a la rama de la informática, y más específicamente, la rama de la inteligencia artificial o IA, que se ocupa de brindar a las computadoras la capacidad de comprender textos y palabras habladas de la misma manera que los seres humanos.</a:t>
            </a:r>
            <a:endParaRPr sz="1100">
              <a:latin typeface="Inter ExtraLight"/>
              <a:ea typeface="Inter ExtraLight"/>
              <a:cs typeface="Inter ExtraLight"/>
              <a:sym typeface="Inter ExtraLight"/>
            </a:endParaRPr>
          </a:p>
          <a:p>
            <a:pPr indent="0" lvl="0" marL="0" rtl="0" algn="just">
              <a:lnSpc>
                <a:spcPct val="150000"/>
              </a:lnSpc>
              <a:spcBef>
                <a:spcPts val="1000"/>
              </a:spcBef>
              <a:spcAft>
                <a:spcPts val="1000"/>
              </a:spcAft>
              <a:buNone/>
            </a:pPr>
            <a:r>
              <a:rPr lang="en" sz="1100">
                <a:latin typeface="Inter ExtraLight"/>
                <a:ea typeface="Inter ExtraLight"/>
                <a:cs typeface="Inter ExtraLight"/>
                <a:sym typeface="Inter ExtraLight"/>
              </a:rPr>
              <a:t>NLP combina la lingüística computacional (modelado basado en reglas del lenguaje humano) con modelos estadísticos, de aprendizaje automático y de aprendizaje profundo. Juntas, estas tecnologías permiten a las computadoras procesar el lenguaje humano en forma de texto o datos de voz y "comprender" su significado completo, completo con la intención y el sentimiento del hablante o escritor.</a:t>
            </a:r>
            <a:endParaRPr sz="1100">
              <a:latin typeface="Inter ExtraLight"/>
              <a:ea typeface="Inter ExtraLight"/>
              <a:cs typeface="Inter ExtraLight"/>
              <a:sym typeface="Inter ExtraLight"/>
            </a:endParaRPr>
          </a:p>
        </p:txBody>
      </p:sp>
      <p:pic>
        <p:nvPicPr>
          <p:cNvPr id="103" name="Google Shape;103;p19"/>
          <p:cNvPicPr preferRelativeResize="0"/>
          <p:nvPr/>
        </p:nvPicPr>
        <p:blipFill>
          <a:blip r:embed="rId3">
            <a:alphaModFix/>
          </a:blip>
          <a:stretch>
            <a:fillRect/>
          </a:stretch>
        </p:blipFill>
        <p:spPr>
          <a:xfrm>
            <a:off x="4485225" y="1018050"/>
            <a:ext cx="5136700" cy="298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 name="Google Shape;109;p20"/>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¿Qué es NLP?</a:t>
            </a:r>
            <a:endParaRPr sz="3000">
              <a:solidFill>
                <a:srgbClr val="434343"/>
              </a:solidFill>
              <a:latin typeface="Lato Light"/>
              <a:ea typeface="Lato Light"/>
              <a:cs typeface="Lato Light"/>
              <a:sym typeface="Lato Light"/>
            </a:endParaRPr>
          </a:p>
        </p:txBody>
      </p:sp>
      <p:grpSp>
        <p:nvGrpSpPr>
          <p:cNvPr id="110" name="Google Shape;110;p20"/>
          <p:cNvGrpSpPr/>
          <p:nvPr/>
        </p:nvGrpSpPr>
        <p:grpSpPr>
          <a:xfrm>
            <a:off x="714516" y="358049"/>
            <a:ext cx="215966" cy="342399"/>
            <a:chOff x="6718575" y="2318625"/>
            <a:chExt cx="256950" cy="407375"/>
          </a:xfrm>
        </p:grpSpPr>
        <p:sp>
          <p:nvSpPr>
            <p:cNvPr id="111" name="Google Shape;111;p20"/>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2" name="Google Shape;112;p20"/>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3" name="Google Shape;113;p20"/>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4" name="Google Shape;114;p20"/>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5" name="Google Shape;115;p20"/>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6" name="Google Shape;116;p20"/>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7" name="Google Shape;117;p20"/>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8" name="Google Shape;118;p20"/>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19" name="Google Shape;119;p20"/>
          <p:cNvSpPr txBox="1"/>
          <p:nvPr/>
        </p:nvSpPr>
        <p:spPr>
          <a:xfrm>
            <a:off x="432425" y="910350"/>
            <a:ext cx="4490700" cy="37632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Inter ExtraLight"/>
                <a:ea typeface="Inter ExtraLight"/>
                <a:cs typeface="Inter ExtraLight"/>
                <a:sym typeface="Inter ExtraLight"/>
              </a:rPr>
              <a:t>El lenguaje humano está lleno de ambigüedades que hacen que sea increíblemente difícil escribir software que determine con precisión el significado previsto del texto o los datos de voz. Homónimos, homófonos, sarcasmo, modismos, metáforas, excepciones gramaticales y de uso, variaciones en la estructura de las oraciones: estas son solo algunas de las irregularidades del lenguaje humano que los humanos tardan años en aprender, pero que los programadores deben enseñar a las aplicaciones impulsadas por el lenguaje natural para reconocer y entender con precisión desde el principio, si esas aplicaciones van a ser útiles.</a:t>
            </a:r>
            <a:endParaRPr sz="1100">
              <a:latin typeface="Inter ExtraLight"/>
              <a:ea typeface="Inter ExtraLight"/>
              <a:cs typeface="Inter ExtraLight"/>
              <a:sym typeface="Inter ExtraLight"/>
            </a:endParaRPr>
          </a:p>
          <a:p>
            <a:pPr indent="0" lvl="0" marL="0" rtl="0" algn="just">
              <a:lnSpc>
                <a:spcPct val="150000"/>
              </a:lnSpc>
              <a:spcBef>
                <a:spcPts val="1000"/>
              </a:spcBef>
              <a:spcAft>
                <a:spcPts val="1000"/>
              </a:spcAft>
              <a:buNone/>
            </a:pPr>
            <a:r>
              <a:rPr lang="en" sz="1100">
                <a:latin typeface="Inter ExtraLight"/>
                <a:ea typeface="Inter ExtraLight"/>
                <a:cs typeface="Inter ExtraLight"/>
                <a:sym typeface="Inter ExtraLight"/>
              </a:rPr>
              <a:t>Varias tareas de NLP descomponen el texto humano y los datos de voz de manera que ayudan a la computadora a dar sentido a lo que está ingiriendo. Algunas de estas tareas incluyen lo siguiente:</a:t>
            </a:r>
            <a:endParaRPr sz="1100">
              <a:latin typeface="Inter ExtraLight"/>
              <a:ea typeface="Inter ExtraLight"/>
              <a:cs typeface="Inter ExtraLight"/>
              <a:sym typeface="Inter ExtraLight"/>
            </a:endParaRPr>
          </a:p>
        </p:txBody>
      </p:sp>
      <p:pic>
        <p:nvPicPr>
          <p:cNvPr id="120" name="Google Shape;120;p20"/>
          <p:cNvPicPr preferRelativeResize="0"/>
          <p:nvPr/>
        </p:nvPicPr>
        <p:blipFill>
          <a:blip r:embed="rId3">
            <a:alphaModFix/>
          </a:blip>
          <a:stretch>
            <a:fillRect/>
          </a:stretch>
        </p:blipFill>
        <p:spPr>
          <a:xfrm>
            <a:off x="5088025" y="1174375"/>
            <a:ext cx="3816449" cy="2794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¿Qué es NLP?</a:t>
            </a:r>
            <a:endParaRPr sz="3000">
              <a:solidFill>
                <a:srgbClr val="434343"/>
              </a:solidFill>
              <a:latin typeface="Lato Light"/>
              <a:ea typeface="Lato Light"/>
              <a:cs typeface="Lato Light"/>
              <a:sym typeface="Lato Light"/>
            </a:endParaRPr>
          </a:p>
        </p:txBody>
      </p:sp>
      <p:grpSp>
        <p:nvGrpSpPr>
          <p:cNvPr id="127" name="Google Shape;127;p21"/>
          <p:cNvGrpSpPr/>
          <p:nvPr/>
        </p:nvGrpSpPr>
        <p:grpSpPr>
          <a:xfrm>
            <a:off x="714516" y="358049"/>
            <a:ext cx="215966" cy="342399"/>
            <a:chOff x="6718575" y="2318625"/>
            <a:chExt cx="256950" cy="407375"/>
          </a:xfrm>
        </p:grpSpPr>
        <p:sp>
          <p:nvSpPr>
            <p:cNvPr id="128" name="Google Shape;128;p21"/>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9" name="Google Shape;129;p21"/>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0" name="Google Shape;130;p21"/>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1" name="Google Shape;131;p21"/>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2" name="Google Shape;132;p21"/>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3" name="Google Shape;133;p21"/>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4" name="Google Shape;134;p21"/>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5" name="Google Shape;135;p21"/>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6" name="Google Shape;136;p21"/>
          <p:cNvSpPr txBox="1"/>
          <p:nvPr/>
        </p:nvSpPr>
        <p:spPr>
          <a:xfrm>
            <a:off x="432425" y="910350"/>
            <a:ext cx="4931400" cy="37632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50000"/>
              </a:lnSpc>
              <a:spcBef>
                <a:spcPts val="0"/>
              </a:spcBef>
              <a:spcAft>
                <a:spcPts val="0"/>
              </a:spcAft>
              <a:buSzPts val="1100"/>
              <a:buFont typeface="Inter ExtraLight"/>
              <a:buChar char="●"/>
            </a:pPr>
            <a:r>
              <a:rPr b="1" lang="en" sz="1100">
                <a:latin typeface="Inter"/>
                <a:ea typeface="Inter"/>
                <a:cs typeface="Inter"/>
                <a:sym typeface="Inter"/>
              </a:rPr>
              <a:t>El reconocimiento de voz</a:t>
            </a:r>
            <a:r>
              <a:rPr lang="en" sz="1100">
                <a:latin typeface="Inter ExtraLight"/>
                <a:ea typeface="Inter ExtraLight"/>
                <a:cs typeface="Inter ExtraLight"/>
                <a:sym typeface="Inter ExtraLight"/>
              </a:rPr>
              <a:t>, también llamado conversión de voz a texto, es la tarea de convertir de manera confiable los datos de voz en datos de texto. El reconocimiento de voz es necesario para cualquier aplicación que siga comandos de voz o responda preguntas habladas. Lo que hace que el reconocimiento de voz sea especialmente desafiante es la forma en que las personas hablan: rápidamente, arrastrando las palabras, con énfasis y entonación variable, en diferentes acentos y, a menudo, usando una gramática incorrecta.</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b="1" lang="en" sz="1100">
                <a:latin typeface="Inter"/>
                <a:ea typeface="Inter"/>
                <a:cs typeface="Inter"/>
                <a:sym typeface="Inter"/>
              </a:rPr>
              <a:t>El etiquetado de parte del discurso</a:t>
            </a:r>
            <a:r>
              <a:rPr lang="en" sz="1100">
                <a:latin typeface="Inter ExtraLight"/>
                <a:ea typeface="Inter ExtraLight"/>
                <a:cs typeface="Inter ExtraLight"/>
                <a:sym typeface="Inter ExtraLight"/>
              </a:rPr>
              <a:t>, también llamado etiquetado gramatical, es el proceso de determinar la parte del discurso de una palabra o fragmento de texto en particular en función de su uso y contexto. Parte del discurso identifica 'hacer' como un verbo en 'Puedo hacer un avión de papel' y como un sustantivo en '¿Qué marca de auto tienes?'</a:t>
            </a:r>
            <a:endParaRPr sz="1100">
              <a:latin typeface="Inter ExtraLight"/>
              <a:ea typeface="Inter ExtraLight"/>
              <a:cs typeface="Inter ExtraLight"/>
              <a:sym typeface="Inter ExtraLight"/>
            </a:endParaRPr>
          </a:p>
        </p:txBody>
      </p:sp>
      <p:pic>
        <p:nvPicPr>
          <p:cNvPr id="137" name="Google Shape;137;p21"/>
          <p:cNvPicPr preferRelativeResize="0"/>
          <p:nvPr/>
        </p:nvPicPr>
        <p:blipFill>
          <a:blip r:embed="rId3">
            <a:alphaModFix/>
          </a:blip>
          <a:stretch>
            <a:fillRect/>
          </a:stretch>
        </p:blipFill>
        <p:spPr>
          <a:xfrm>
            <a:off x="5713775" y="1287875"/>
            <a:ext cx="3008150" cy="300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22"/>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¿Qué es NLP?</a:t>
            </a:r>
            <a:endParaRPr sz="3000">
              <a:solidFill>
                <a:srgbClr val="434343"/>
              </a:solidFill>
              <a:latin typeface="Lato Light"/>
              <a:ea typeface="Lato Light"/>
              <a:cs typeface="Lato Light"/>
              <a:sym typeface="Lato Light"/>
            </a:endParaRPr>
          </a:p>
        </p:txBody>
      </p:sp>
      <p:grpSp>
        <p:nvGrpSpPr>
          <p:cNvPr id="144" name="Google Shape;144;p22"/>
          <p:cNvGrpSpPr/>
          <p:nvPr/>
        </p:nvGrpSpPr>
        <p:grpSpPr>
          <a:xfrm>
            <a:off x="714516" y="358049"/>
            <a:ext cx="215966" cy="342399"/>
            <a:chOff x="6718575" y="2318625"/>
            <a:chExt cx="256950" cy="407375"/>
          </a:xfrm>
        </p:grpSpPr>
        <p:sp>
          <p:nvSpPr>
            <p:cNvPr id="145" name="Google Shape;145;p2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6" name="Google Shape;146;p2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7" name="Google Shape;147;p2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 name="Google Shape;148;p2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9" name="Google Shape;149;p2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0" name="Google Shape;150;p2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1" name="Google Shape;151;p2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2" name="Google Shape;152;p2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53" name="Google Shape;153;p22"/>
          <p:cNvSpPr txBox="1"/>
          <p:nvPr/>
        </p:nvSpPr>
        <p:spPr>
          <a:xfrm>
            <a:off x="432425" y="910350"/>
            <a:ext cx="4490700" cy="37632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50000"/>
              </a:lnSpc>
              <a:spcBef>
                <a:spcPts val="0"/>
              </a:spcBef>
              <a:spcAft>
                <a:spcPts val="0"/>
              </a:spcAft>
              <a:buSzPts val="1100"/>
              <a:buFont typeface="Inter ExtraLight"/>
              <a:buChar char="●"/>
            </a:pPr>
            <a:r>
              <a:rPr b="1" lang="en" sz="1100">
                <a:latin typeface="Inter"/>
                <a:ea typeface="Inter"/>
                <a:cs typeface="Inter"/>
                <a:sym typeface="Inter"/>
              </a:rPr>
              <a:t>La desambiguación del sentido de las palabras</a:t>
            </a:r>
            <a:r>
              <a:rPr lang="en" sz="1100">
                <a:latin typeface="Inter ExtraLight"/>
                <a:ea typeface="Inter ExtraLight"/>
                <a:cs typeface="Inter ExtraLight"/>
                <a:sym typeface="Inter ExtraLight"/>
              </a:rPr>
              <a:t> es la selección del significado de una palabra con múltiples significados a través de un proceso de análisis semántico que determina la palabra que tiene más sentido en el contexto dado. Por ejemplo, la desambiguación del sentido de las palabras ayuda a distinguir el significado del verbo 'hacer' en 'hacer la calificación' (lograr) frente a 'hacer una apuesta' (colocar).</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b="1" lang="en" sz="1100">
                <a:latin typeface="Inter"/>
                <a:ea typeface="Inter"/>
                <a:cs typeface="Inter"/>
                <a:sym typeface="Inter"/>
              </a:rPr>
              <a:t>El reconocimiento de entidades con nombre</a:t>
            </a:r>
            <a:r>
              <a:rPr lang="en" sz="1100">
                <a:latin typeface="Inter ExtraLight"/>
                <a:ea typeface="Inter ExtraLight"/>
                <a:cs typeface="Inter ExtraLight"/>
                <a:sym typeface="Inter ExtraLight"/>
              </a:rPr>
              <a:t>, o NEM, identifica palabras o frases como entidades útiles. NEM identifica 'Kentucky' como una ubicación o 'Fred' como el nombre de un hombre.</a:t>
            </a:r>
            <a:endParaRPr sz="1100">
              <a:latin typeface="Inter ExtraLight"/>
              <a:ea typeface="Inter ExtraLight"/>
              <a:cs typeface="Inter ExtraLight"/>
              <a:sym typeface="Inter ExtraLight"/>
            </a:endParaRPr>
          </a:p>
        </p:txBody>
      </p:sp>
      <p:pic>
        <p:nvPicPr>
          <p:cNvPr id="154" name="Google Shape;154;p22"/>
          <p:cNvPicPr preferRelativeResize="0"/>
          <p:nvPr/>
        </p:nvPicPr>
        <p:blipFill>
          <a:blip r:embed="rId3">
            <a:alphaModFix/>
          </a:blip>
          <a:stretch>
            <a:fillRect/>
          </a:stretch>
        </p:blipFill>
        <p:spPr>
          <a:xfrm>
            <a:off x="5470600" y="1898575"/>
            <a:ext cx="3176460" cy="17867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23"/>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¿Qué es NLP?</a:t>
            </a:r>
            <a:endParaRPr sz="3000">
              <a:solidFill>
                <a:srgbClr val="434343"/>
              </a:solidFill>
              <a:latin typeface="Lato Light"/>
              <a:ea typeface="Lato Light"/>
              <a:cs typeface="Lato Light"/>
              <a:sym typeface="Lato Light"/>
            </a:endParaRPr>
          </a:p>
        </p:txBody>
      </p:sp>
      <p:grpSp>
        <p:nvGrpSpPr>
          <p:cNvPr id="161" name="Google Shape;161;p23"/>
          <p:cNvGrpSpPr/>
          <p:nvPr/>
        </p:nvGrpSpPr>
        <p:grpSpPr>
          <a:xfrm>
            <a:off x="714516" y="358049"/>
            <a:ext cx="215966" cy="342399"/>
            <a:chOff x="6718575" y="2318625"/>
            <a:chExt cx="256950" cy="407375"/>
          </a:xfrm>
        </p:grpSpPr>
        <p:sp>
          <p:nvSpPr>
            <p:cNvPr id="162" name="Google Shape;162;p2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3" name="Google Shape;163;p2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4" name="Google Shape;164;p2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5" name="Google Shape;165;p2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6" name="Google Shape;166;p2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7" name="Google Shape;167;p2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8" name="Google Shape;168;p2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9" name="Google Shape;169;p2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70" name="Google Shape;170;p23"/>
          <p:cNvSpPr txBox="1"/>
          <p:nvPr/>
        </p:nvSpPr>
        <p:spPr>
          <a:xfrm>
            <a:off x="432425" y="910350"/>
            <a:ext cx="4490700" cy="37632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50000"/>
              </a:lnSpc>
              <a:spcBef>
                <a:spcPts val="0"/>
              </a:spcBef>
              <a:spcAft>
                <a:spcPts val="0"/>
              </a:spcAft>
              <a:buSzPts val="1100"/>
              <a:buFont typeface="Inter ExtraLight"/>
              <a:buChar char="●"/>
            </a:pPr>
            <a:r>
              <a:rPr b="1" lang="en" sz="1100">
                <a:latin typeface="Inter"/>
                <a:ea typeface="Inter"/>
                <a:cs typeface="Inter"/>
                <a:sym typeface="Inter"/>
              </a:rPr>
              <a:t>La resolución de co-referencia </a:t>
            </a:r>
            <a:r>
              <a:rPr lang="en" sz="1100">
                <a:latin typeface="Inter ExtraLight"/>
                <a:ea typeface="Inter ExtraLight"/>
                <a:cs typeface="Inter ExtraLight"/>
                <a:sym typeface="Inter ExtraLight"/>
              </a:rPr>
              <a:t>es la tarea de identificar si dos palabras se refieren a la misma entidad y cuándo. El ejemplo más común es determinar la persona o el objeto al que se refiere un determinado pronombre (p. ej., 'ella' = 'María'), pero también puede implicar la identificación de una metáfora o un modismo en el texto (p. ej., una instancia en la que ' bear' no es un animal sino una persona grande y peluda).</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b="1" lang="en" sz="1100">
                <a:latin typeface="Inter"/>
                <a:ea typeface="Inter"/>
                <a:cs typeface="Inter"/>
                <a:sym typeface="Inter"/>
              </a:rPr>
              <a:t>El análisis de sentimientos</a:t>
            </a:r>
            <a:r>
              <a:rPr lang="en" sz="1100">
                <a:latin typeface="Inter ExtraLight"/>
                <a:ea typeface="Inter ExtraLight"/>
                <a:cs typeface="Inter ExtraLight"/>
                <a:sym typeface="Inter ExtraLight"/>
              </a:rPr>
              <a:t> intenta extraer cualidades subjetivas (actitudes, emociones, sarcasmo, confusión, sospecha) del texto.</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b="1" lang="en" sz="1100">
                <a:latin typeface="Inter"/>
                <a:ea typeface="Inter"/>
                <a:cs typeface="Inter"/>
                <a:sym typeface="Inter"/>
              </a:rPr>
              <a:t>La generación de lenguaje natural</a:t>
            </a:r>
            <a:r>
              <a:rPr lang="en" sz="1100">
                <a:latin typeface="Inter ExtraLight"/>
                <a:ea typeface="Inter ExtraLight"/>
                <a:cs typeface="Inter ExtraLight"/>
                <a:sym typeface="Inter ExtraLight"/>
              </a:rPr>
              <a:t> a veces se describe como lo opuesto al reconocimiento de voz o de voz a texto; es la tarea de poner información estructurada en lenguaje humano.</a:t>
            </a:r>
            <a:endParaRPr sz="1100">
              <a:latin typeface="Inter ExtraLight"/>
              <a:ea typeface="Inter ExtraLight"/>
              <a:cs typeface="Inter ExtraLight"/>
              <a:sym typeface="Inter ExtraLight"/>
            </a:endParaRPr>
          </a:p>
        </p:txBody>
      </p:sp>
      <p:pic>
        <p:nvPicPr>
          <p:cNvPr id="171" name="Google Shape;171;p23"/>
          <p:cNvPicPr preferRelativeResize="0"/>
          <p:nvPr/>
        </p:nvPicPr>
        <p:blipFill>
          <a:blip r:embed="rId3">
            <a:alphaModFix/>
          </a:blip>
          <a:stretch>
            <a:fillRect/>
          </a:stretch>
        </p:blipFill>
        <p:spPr>
          <a:xfrm>
            <a:off x="5136503" y="1139625"/>
            <a:ext cx="3819000" cy="2864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latin typeface="Roboto Light"/>
                <a:ea typeface="Roboto Light"/>
                <a:cs typeface="Roboto Light"/>
                <a:sym typeface="Roboto Light"/>
              </a:rPr>
              <a:t>2.</a:t>
            </a:r>
            <a:endParaRPr>
              <a:solidFill>
                <a:schemeClr val="accent2"/>
              </a:solidFill>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Redes neuronales</a:t>
            </a:r>
            <a:endParaRPr>
              <a:latin typeface="Roboto Light"/>
              <a:ea typeface="Roboto Light"/>
              <a:cs typeface="Roboto Light"/>
              <a:sym typeface="Roboto Light"/>
            </a:endParaRPr>
          </a:p>
        </p:txBody>
      </p:sp>
      <p:sp>
        <p:nvSpPr>
          <p:cNvPr id="177" name="Google Shape;177;p24"/>
          <p:cNvSpPr txBox="1"/>
          <p:nvPr>
            <p:ph idx="1" type="subTitle"/>
          </p:nvPr>
        </p:nvSpPr>
        <p:spPr>
          <a:xfrm>
            <a:off x="1213221" y="3787328"/>
            <a:ext cx="6766500" cy="28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ANN</a:t>
            </a:r>
            <a:endParaRPr>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